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7" r:id="rId2"/>
    <p:sldId id="256" r:id="rId3"/>
    <p:sldId id="259" r:id="rId4"/>
    <p:sldId id="264" r:id="rId5"/>
    <p:sldId id="275" r:id="rId6"/>
    <p:sldId id="266" r:id="rId7"/>
    <p:sldId id="355" r:id="rId8"/>
    <p:sldId id="280" r:id="rId9"/>
    <p:sldId id="299" r:id="rId10"/>
    <p:sldId id="363" r:id="rId11"/>
    <p:sldId id="311" r:id="rId12"/>
    <p:sldId id="318" r:id="rId13"/>
    <p:sldId id="323" r:id="rId14"/>
    <p:sldId id="358" r:id="rId15"/>
    <p:sldId id="345" r:id="rId16"/>
    <p:sldId id="359" r:id="rId17"/>
    <p:sldId id="346" r:id="rId18"/>
    <p:sldId id="360" r:id="rId19"/>
    <p:sldId id="348" r:id="rId20"/>
    <p:sldId id="349" r:id="rId21"/>
    <p:sldId id="350" r:id="rId22"/>
    <p:sldId id="351" r:id="rId23"/>
    <p:sldId id="361" r:id="rId24"/>
    <p:sldId id="357" r:id="rId25"/>
    <p:sldId id="362" r:id="rId26"/>
    <p:sldId id="364" r:id="rId27"/>
    <p:sldId id="365" r:id="rId28"/>
    <p:sldId id="366" r:id="rId2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0098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8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uttenlocher\TSV%20Ehningen\Mitgliederzahlen\Mitglieder-Darstellung%20DLV%2013041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berhardgloger:Desktop:TSV:Delegiertenversammlung:TSV%20Finanzbericht%20201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eberhardgloger:Desktop:TSV:Delegiertenversammlung:TSV%20Finanzbericht%20201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 sz="2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Mitgliederentwicklung  </a:t>
            </a:r>
          </a:p>
          <a:p>
            <a:pPr>
              <a:defRPr sz="24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 sz="2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2001 </a:t>
            </a:r>
            <a:r>
              <a:rPr lang="de-DE" sz="2400" b="1" i="0" u="none" strike="noStrike" baseline="0" smtClean="0">
                <a:solidFill>
                  <a:srgbClr val="000000"/>
                </a:solidFill>
                <a:latin typeface="Arial"/>
                <a:cs typeface="Arial"/>
              </a:rPr>
              <a:t>– 2012</a:t>
            </a:r>
            <a:r>
              <a:rPr lang="de-DE" sz="24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de-DE" sz="2400" b="0" i="0" u="none" strike="noStrike" baseline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 sz="24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 sz="1200" b="1" i="0" u="none" strike="noStrike" baseline="0" smtClean="0">
                <a:solidFill>
                  <a:srgbClr val="000000"/>
                </a:solidFill>
                <a:latin typeface="Arial"/>
                <a:cs typeface="Arial"/>
              </a:rPr>
              <a:t>Stand</a:t>
            </a:r>
            <a:r>
              <a:rPr lang="de-DE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:  31.12.2012</a:t>
            </a:r>
          </a:p>
        </c:rich>
      </c:tx>
      <c:layout>
        <c:manualLayout>
          <c:xMode val="edge"/>
          <c:yMode val="edge"/>
          <c:x val="0.38189997728654435"/>
          <c:y val="6.9471322400274727E-3"/>
        </c:manualLayout>
      </c:layout>
      <c:overlay val="0"/>
      <c:spPr>
        <a:noFill/>
        <a:ln w="25400">
          <a:noFill/>
        </a:ln>
      </c:spPr>
    </c:title>
    <c:autoTitleDeleted val="0"/>
    <c:view3D>
      <c:rotX val="5"/>
      <c:hPercent val="100"/>
      <c:rotY val="11"/>
      <c:depthPercent val="100"/>
      <c:rAngAx val="0"/>
      <c:perspective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969696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969696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5125938224462096E-2"/>
          <c:y val="0.15572745370530899"/>
          <c:w val="0.90711071071692539"/>
          <c:h val="0.68851383864032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Zahlen!$A$31</c:f>
              <c:strCache>
                <c:ptCount val="1"/>
                <c:pt idx="0">
                  <c:v> Jugendliche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  <a:scene3d>
              <a:camera prst="orthographicFront"/>
              <a:lightRig rig="threePt" dir="t"/>
            </a:scene3d>
          </c:spPr>
          <c:invertIfNegative val="0"/>
          <c:dLbls>
            <c:delete val="1"/>
          </c:dLbls>
          <c:cat>
            <c:numRef>
              <c:f>Zahlen!$S$30:$AD$30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Zahlen!$S$31:$AD$31</c:f>
              <c:numCache>
                <c:formatCode>General</c:formatCode>
                <c:ptCount val="12"/>
                <c:pt idx="0">
                  <c:v>647</c:v>
                </c:pt>
                <c:pt idx="1">
                  <c:v>693</c:v>
                </c:pt>
                <c:pt idx="2">
                  <c:v>747</c:v>
                </c:pt>
                <c:pt idx="3">
                  <c:v>785</c:v>
                </c:pt>
                <c:pt idx="4">
                  <c:v>782</c:v>
                </c:pt>
                <c:pt idx="5">
                  <c:v>883</c:v>
                </c:pt>
                <c:pt idx="6">
                  <c:v>854</c:v>
                </c:pt>
                <c:pt idx="7">
                  <c:v>920</c:v>
                </c:pt>
                <c:pt idx="8">
                  <c:v>990</c:v>
                </c:pt>
                <c:pt idx="9">
                  <c:v>948</c:v>
                </c:pt>
                <c:pt idx="10">
                  <c:v>1254</c:v>
                </c:pt>
                <c:pt idx="11">
                  <c:v>1163</c:v>
                </c:pt>
              </c:numCache>
            </c:numRef>
          </c:val>
        </c:ser>
        <c:ser>
          <c:idx val="1"/>
          <c:order val="1"/>
          <c:tx>
            <c:strRef>
              <c:f>Zahlen!$A$32</c:f>
              <c:strCache>
                <c:ptCount val="1"/>
                <c:pt idx="0">
                  <c:v>Erwachsene</c:v>
                </c:pt>
              </c:strCache>
            </c:strRef>
          </c:tx>
          <c:spPr>
            <a:solidFill>
              <a:srgbClr val="00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elete val="1"/>
          </c:dLbls>
          <c:cat>
            <c:numRef>
              <c:f>Zahlen!$S$30:$AD$30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Zahlen!$S$32:$AD$32</c:f>
              <c:numCache>
                <c:formatCode>General</c:formatCode>
                <c:ptCount val="12"/>
                <c:pt idx="0">
                  <c:v>1027</c:v>
                </c:pt>
                <c:pt idx="1">
                  <c:v>1034</c:v>
                </c:pt>
                <c:pt idx="2">
                  <c:v>1052</c:v>
                </c:pt>
                <c:pt idx="3">
                  <c:v>1067</c:v>
                </c:pt>
                <c:pt idx="4">
                  <c:v>1061</c:v>
                </c:pt>
                <c:pt idx="5">
                  <c:v>1162</c:v>
                </c:pt>
                <c:pt idx="6">
                  <c:v>1246</c:v>
                </c:pt>
                <c:pt idx="7">
                  <c:v>1213</c:v>
                </c:pt>
                <c:pt idx="8">
                  <c:v>1178</c:v>
                </c:pt>
                <c:pt idx="9">
                  <c:v>1276</c:v>
                </c:pt>
                <c:pt idx="10">
                  <c:v>1295</c:v>
                </c:pt>
                <c:pt idx="11">
                  <c:v>1438</c:v>
                </c:pt>
              </c:numCache>
            </c:numRef>
          </c:val>
        </c:ser>
        <c:ser>
          <c:idx val="2"/>
          <c:order val="2"/>
          <c:tx>
            <c:strRef>
              <c:f>Zahlen!$A$33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elete val="1"/>
          </c:dLbls>
          <c:cat>
            <c:numRef>
              <c:f>Zahlen!$S$30:$AD$30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Zahlen!$S$33:$AD$33</c:f>
              <c:numCache>
                <c:formatCode>General</c:formatCode>
                <c:ptCount val="12"/>
                <c:pt idx="0">
                  <c:v>1674</c:v>
                </c:pt>
                <c:pt idx="1">
                  <c:v>1727</c:v>
                </c:pt>
                <c:pt idx="2">
                  <c:v>1799</c:v>
                </c:pt>
                <c:pt idx="3">
                  <c:v>1852</c:v>
                </c:pt>
                <c:pt idx="4">
                  <c:v>1843</c:v>
                </c:pt>
                <c:pt idx="5">
                  <c:v>2045</c:v>
                </c:pt>
                <c:pt idx="6">
                  <c:v>2100</c:v>
                </c:pt>
                <c:pt idx="7">
                  <c:v>2133</c:v>
                </c:pt>
                <c:pt idx="8">
                  <c:v>2168</c:v>
                </c:pt>
                <c:pt idx="9">
                  <c:v>2224</c:v>
                </c:pt>
                <c:pt idx="10">
                  <c:v>2549</c:v>
                </c:pt>
                <c:pt idx="11">
                  <c:v>2601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gapDepth val="160"/>
        <c:shape val="box"/>
        <c:axId val="178676480"/>
        <c:axId val="178678016"/>
        <c:axId val="165739136"/>
      </c:bar3DChart>
      <c:catAx>
        <c:axId val="17867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78678016"/>
        <c:crossesAt val="0"/>
        <c:auto val="1"/>
        <c:lblAlgn val="ctr"/>
        <c:lblOffset val="100"/>
        <c:tickLblSkip val="1"/>
        <c:tickMarkSkip val="1"/>
        <c:noMultiLvlLbl val="1"/>
      </c:catAx>
      <c:valAx>
        <c:axId val="178678016"/>
        <c:scaling>
          <c:orientation val="minMax"/>
          <c:max val="3000"/>
          <c:min val="0"/>
        </c:scaling>
        <c:delete val="1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crossAx val="178676480"/>
        <c:crosses val="autoZero"/>
        <c:crossBetween val="between"/>
        <c:majorUnit val="500"/>
        <c:minorUnit val="100"/>
      </c:valAx>
      <c:serAx>
        <c:axId val="165739136"/>
        <c:scaling>
          <c:orientation val="minMax"/>
        </c:scaling>
        <c:delete val="1"/>
        <c:axPos val="b"/>
        <c:majorTickMark val="out"/>
        <c:minorTickMark val="none"/>
        <c:tickLblPos val="none"/>
        <c:crossAx val="178678016"/>
        <c:crossesAt val="0"/>
      </c:ser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5064821853512912"/>
          <c:y val="0.91472296289265831"/>
          <c:w val="0.28310053877680619"/>
          <c:h val="2.8513051782997238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  <a:scene3d>
      <a:camera prst="orthographicFront"/>
      <a:lightRig rig="threePt" dir="t"/>
    </a:scene3d>
    <a:sp3d>
      <a:bevelT/>
    </a:sp3d>
  </c:spPr>
  <c:txPr>
    <a:bodyPr/>
    <a:lstStyle/>
    <a:p>
      <a:pPr>
        <a:defRPr sz="24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EINNAHMEN</a:t>
            </a:r>
          </a:p>
        </c:rich>
      </c:tx>
      <c:layout>
        <c:manualLayout>
          <c:xMode val="edge"/>
          <c:yMode val="edge"/>
          <c:x val="1.6203703703703699E-2"/>
          <c:y val="1.33333333333332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84722383130325"/>
          <c:y val="0.169999930826851"/>
          <c:w val="0.45601877623312298"/>
          <c:h val="0.65666639946842498"/>
        </c:manualLayout>
      </c:layout>
      <c:pieChart>
        <c:varyColors val="1"/>
        <c:ser>
          <c:idx val="0"/>
          <c:order val="0"/>
          <c:spPr>
            <a:solidFill>
              <a:srgbClr val="99FF66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FF9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00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</c:dPt>
          <c:cat>
            <c:strRef>
              <c:f>'TSV-1'!$A$33:$A$40</c:f>
              <c:strCache>
                <c:ptCount val="6"/>
                <c:pt idx="0">
                  <c:v>Spenden</c:v>
                </c:pt>
                <c:pt idx="1">
                  <c:v>Mitglieds-Beiträge</c:v>
                </c:pt>
                <c:pt idx="2">
                  <c:v>Einnahmen Zweckbetrieb</c:v>
                </c:pt>
                <c:pt idx="3">
                  <c:v>Vermögens-Verwaltung</c:v>
                </c:pt>
                <c:pt idx="4">
                  <c:v>Wirtschafts-Betrieb</c:v>
                </c:pt>
                <c:pt idx="5">
                  <c:v>Zuschüsse</c:v>
                </c:pt>
              </c:strCache>
            </c:strRef>
          </c:cat>
          <c:val>
            <c:numRef>
              <c:f>'TSV-1'!$B$33:$B$40</c:f>
              <c:numCache>
                <c:formatCode>#,##0</c:formatCode>
                <c:ptCount val="8"/>
                <c:pt idx="0">
                  <c:v>40493.199999999997</c:v>
                </c:pt>
                <c:pt idx="1">
                  <c:v>133163.22</c:v>
                </c:pt>
                <c:pt idx="2">
                  <c:v>89766.77</c:v>
                </c:pt>
                <c:pt idx="3">
                  <c:v>44523.345999999998</c:v>
                </c:pt>
                <c:pt idx="4">
                  <c:v>117458.65</c:v>
                </c:pt>
                <c:pt idx="5">
                  <c:v>166959.6</c:v>
                </c:pt>
              </c:numCache>
            </c:numRef>
          </c:val>
        </c:ser>
        <c:ser>
          <c:idx val="1"/>
          <c:order val="1"/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'TSV-1'!$A$33:$A$40</c:f>
              <c:strCache>
                <c:ptCount val="6"/>
                <c:pt idx="0">
                  <c:v>Spenden</c:v>
                </c:pt>
                <c:pt idx="1">
                  <c:v>Mitglieds-Beiträge</c:v>
                </c:pt>
                <c:pt idx="2">
                  <c:v>Einnahmen Zweckbetrieb</c:v>
                </c:pt>
                <c:pt idx="3">
                  <c:v>Vermögens-Verwaltung</c:v>
                </c:pt>
                <c:pt idx="4">
                  <c:v>Wirtschafts-Betrieb</c:v>
                </c:pt>
                <c:pt idx="5">
                  <c:v>Zuschüsse</c:v>
                </c:pt>
              </c:strCache>
            </c:strRef>
          </c:cat>
          <c:val>
            <c:numRef>
              <c:f>'TSV-1'!$B$33:$B$38</c:f>
              <c:numCache>
                <c:formatCode>#,##0</c:formatCode>
                <c:ptCount val="6"/>
                <c:pt idx="0">
                  <c:v>40493.199999999997</c:v>
                </c:pt>
                <c:pt idx="1">
                  <c:v>133163.22</c:v>
                </c:pt>
                <c:pt idx="2">
                  <c:v>89766.77</c:v>
                </c:pt>
                <c:pt idx="3">
                  <c:v>44523.345999999998</c:v>
                </c:pt>
                <c:pt idx="4">
                  <c:v>117458.65</c:v>
                </c:pt>
                <c:pt idx="5">
                  <c:v>166959.6</c:v>
                </c:pt>
              </c:numCache>
            </c:numRef>
          </c:val>
        </c:ser>
        <c:ser>
          <c:idx val="2"/>
          <c:order val="2"/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'TSV-1'!$A$33:$A$40</c:f>
              <c:strCache>
                <c:ptCount val="6"/>
                <c:pt idx="0">
                  <c:v>Spenden</c:v>
                </c:pt>
                <c:pt idx="1">
                  <c:v>Mitglieds-Beiträge</c:v>
                </c:pt>
                <c:pt idx="2">
                  <c:v>Einnahmen Zweckbetrieb</c:v>
                </c:pt>
                <c:pt idx="3">
                  <c:v>Vermögens-Verwaltung</c:v>
                </c:pt>
                <c:pt idx="4">
                  <c:v>Wirtschafts-Betrieb</c:v>
                </c:pt>
                <c:pt idx="5">
                  <c:v>Zuschüsse</c:v>
                </c:pt>
              </c:strCache>
            </c:strRef>
          </c:cat>
          <c:val>
            <c:numRef>
              <c:f>'TSV-1'!$B$33:$B$38</c:f>
              <c:numCache>
                <c:formatCode>#,##0</c:formatCode>
                <c:ptCount val="6"/>
                <c:pt idx="0">
                  <c:v>40493.199999999997</c:v>
                </c:pt>
                <c:pt idx="1">
                  <c:v>133163.22</c:v>
                </c:pt>
                <c:pt idx="2">
                  <c:v>89766.77</c:v>
                </c:pt>
                <c:pt idx="3">
                  <c:v>44523.345999999998</c:v>
                </c:pt>
                <c:pt idx="4">
                  <c:v>117458.65</c:v>
                </c:pt>
                <c:pt idx="5">
                  <c:v>166959.6</c:v>
                </c:pt>
              </c:numCache>
            </c:numRef>
          </c:val>
        </c:ser>
        <c:ser>
          <c:idx val="3"/>
          <c:order val="3"/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'TSV-1'!$A$33:$A$40</c:f>
              <c:strCache>
                <c:ptCount val="6"/>
                <c:pt idx="0">
                  <c:v>Spenden</c:v>
                </c:pt>
                <c:pt idx="1">
                  <c:v>Mitglieds-Beiträge</c:v>
                </c:pt>
                <c:pt idx="2">
                  <c:v>Einnahmen Zweckbetrieb</c:v>
                </c:pt>
                <c:pt idx="3">
                  <c:v>Vermögens-Verwaltung</c:v>
                </c:pt>
                <c:pt idx="4">
                  <c:v>Wirtschafts-Betrieb</c:v>
                </c:pt>
                <c:pt idx="5">
                  <c:v>Zuschüsse</c:v>
                </c:pt>
              </c:strCache>
            </c:strRef>
          </c:cat>
          <c:val>
            <c:numRef>
              <c:f>'TSV-1'!$B$33:$B$38</c:f>
              <c:numCache>
                <c:formatCode>#,##0</c:formatCode>
                <c:ptCount val="6"/>
                <c:pt idx="0">
                  <c:v>40493.199999999997</c:v>
                </c:pt>
                <c:pt idx="1">
                  <c:v>133163.22</c:v>
                </c:pt>
                <c:pt idx="2">
                  <c:v>89766.77</c:v>
                </c:pt>
                <c:pt idx="3">
                  <c:v>44523.345999999998</c:v>
                </c:pt>
                <c:pt idx="4">
                  <c:v>117458.65</c:v>
                </c:pt>
                <c:pt idx="5">
                  <c:v>166959.6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AUSGABEN</a:t>
            </a:r>
          </a:p>
        </c:rich>
      </c:tx>
      <c:layout>
        <c:manualLayout>
          <c:xMode val="edge"/>
          <c:yMode val="edge"/>
          <c:x val="1.26262626262626E-2"/>
          <c:y val="1.333333333333329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7777794903253"/>
          <c:y val="0.18333325873483899"/>
          <c:w val="0.52272759499758004"/>
          <c:h val="0.68999971923839498"/>
        </c:manualLayout>
      </c:layout>
      <c:pieChart>
        <c:varyColors val="1"/>
        <c:ser>
          <c:idx val="0"/>
          <c:order val="0"/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FF9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</c:dPt>
          <c:dPt>
            <c:idx val="7"/>
            <c:bubble3D val="0"/>
            <c:explosion val="12"/>
          </c:dPt>
          <c:cat>
            <c:strRef>
              <c:f>'TSV-1'!$F$33:$F$40</c:f>
              <c:strCache>
                <c:ptCount val="7"/>
                <c:pt idx="0">
                  <c:v>Personal-Kosten</c:v>
                </c:pt>
                <c:pt idx="1">
                  <c:v>Sach-Aufwendungen</c:v>
                </c:pt>
                <c:pt idx="2">
                  <c:v>Vermögens-Verwaltung</c:v>
                </c:pt>
                <c:pt idx="3">
                  <c:v>Wirtschafts-Betrieb</c:v>
                </c:pt>
                <c:pt idx="4">
                  <c:v>Steuern*</c:v>
                </c:pt>
                <c:pt idx="5">
                  <c:v>Abgaben an Verbände</c:v>
                </c:pt>
                <c:pt idx="6">
                  <c:v>Sonstiges/Abschreibungen</c:v>
                </c:pt>
              </c:strCache>
            </c:strRef>
          </c:cat>
          <c:val>
            <c:numRef>
              <c:f>'TSV-1'!$G$33:$G$40</c:f>
              <c:numCache>
                <c:formatCode>#,##0</c:formatCode>
                <c:ptCount val="8"/>
                <c:pt idx="0">
                  <c:v>251316.54</c:v>
                </c:pt>
                <c:pt idx="1">
                  <c:v>165168.64000000001</c:v>
                </c:pt>
                <c:pt idx="2">
                  <c:v>10252.299999999999</c:v>
                </c:pt>
                <c:pt idx="3">
                  <c:v>73646.590000000011</c:v>
                </c:pt>
                <c:pt idx="4">
                  <c:v>11593.38</c:v>
                </c:pt>
                <c:pt idx="5">
                  <c:v>16248.49</c:v>
                </c:pt>
                <c:pt idx="6">
                  <c:v>49187.76</c:v>
                </c:pt>
              </c:numCache>
            </c:numRef>
          </c:val>
        </c:ser>
        <c:ser>
          <c:idx val="1"/>
          <c:order val="1"/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'TSV-1'!$F$33:$F$40</c:f>
              <c:strCache>
                <c:ptCount val="7"/>
                <c:pt idx="0">
                  <c:v>Personal-Kosten</c:v>
                </c:pt>
                <c:pt idx="1">
                  <c:v>Sach-Aufwendungen</c:v>
                </c:pt>
                <c:pt idx="2">
                  <c:v>Vermögens-Verwaltung</c:v>
                </c:pt>
                <c:pt idx="3">
                  <c:v>Wirtschafts-Betrieb</c:v>
                </c:pt>
                <c:pt idx="4">
                  <c:v>Steuern*</c:v>
                </c:pt>
                <c:pt idx="5">
                  <c:v>Abgaben an Verbände</c:v>
                </c:pt>
                <c:pt idx="6">
                  <c:v>Sonstiges/Abschreibungen</c:v>
                </c:pt>
              </c:strCache>
            </c:strRef>
          </c:cat>
          <c:val>
            <c:numRef>
              <c:f>'TSV-1'!$B$33:$B$38</c:f>
              <c:numCache>
                <c:formatCode>#,##0</c:formatCode>
                <c:ptCount val="6"/>
                <c:pt idx="0">
                  <c:v>40493.199999999997</c:v>
                </c:pt>
                <c:pt idx="1">
                  <c:v>133163.22</c:v>
                </c:pt>
                <c:pt idx="2">
                  <c:v>89766.77</c:v>
                </c:pt>
                <c:pt idx="3">
                  <c:v>44523.345999999998</c:v>
                </c:pt>
                <c:pt idx="4">
                  <c:v>117458.65</c:v>
                </c:pt>
                <c:pt idx="5">
                  <c:v>166959.6</c:v>
                </c:pt>
              </c:numCache>
            </c:numRef>
          </c:val>
        </c:ser>
        <c:ser>
          <c:idx val="2"/>
          <c:order val="2"/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'TSV-1'!$F$33:$F$40</c:f>
              <c:strCache>
                <c:ptCount val="7"/>
                <c:pt idx="0">
                  <c:v>Personal-Kosten</c:v>
                </c:pt>
                <c:pt idx="1">
                  <c:v>Sach-Aufwendungen</c:v>
                </c:pt>
                <c:pt idx="2">
                  <c:v>Vermögens-Verwaltung</c:v>
                </c:pt>
                <c:pt idx="3">
                  <c:v>Wirtschafts-Betrieb</c:v>
                </c:pt>
                <c:pt idx="4">
                  <c:v>Steuern*</c:v>
                </c:pt>
                <c:pt idx="5">
                  <c:v>Abgaben an Verbände</c:v>
                </c:pt>
                <c:pt idx="6">
                  <c:v>Sonstiges/Abschreibungen</c:v>
                </c:pt>
              </c:strCache>
            </c:strRef>
          </c:cat>
          <c:val>
            <c:numRef>
              <c:f>'TSV-1'!$B$33:$B$38</c:f>
              <c:numCache>
                <c:formatCode>#,##0</c:formatCode>
                <c:ptCount val="6"/>
                <c:pt idx="0">
                  <c:v>40493.199999999997</c:v>
                </c:pt>
                <c:pt idx="1">
                  <c:v>133163.22</c:v>
                </c:pt>
                <c:pt idx="2">
                  <c:v>89766.77</c:v>
                </c:pt>
                <c:pt idx="3">
                  <c:v>44523.345999999998</c:v>
                </c:pt>
                <c:pt idx="4">
                  <c:v>117458.65</c:v>
                </c:pt>
                <c:pt idx="5">
                  <c:v>166959.6</c:v>
                </c:pt>
              </c:numCache>
            </c:numRef>
          </c:val>
        </c:ser>
        <c:ser>
          <c:idx val="3"/>
          <c:order val="3"/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'TSV-1'!$F$33:$F$40</c:f>
              <c:strCache>
                <c:ptCount val="7"/>
                <c:pt idx="0">
                  <c:v>Personal-Kosten</c:v>
                </c:pt>
                <c:pt idx="1">
                  <c:v>Sach-Aufwendungen</c:v>
                </c:pt>
                <c:pt idx="2">
                  <c:v>Vermögens-Verwaltung</c:v>
                </c:pt>
                <c:pt idx="3">
                  <c:v>Wirtschafts-Betrieb</c:v>
                </c:pt>
                <c:pt idx="4">
                  <c:v>Steuern*</c:v>
                </c:pt>
                <c:pt idx="5">
                  <c:v>Abgaben an Verbände</c:v>
                </c:pt>
                <c:pt idx="6">
                  <c:v>Sonstiges/Abschreibungen</c:v>
                </c:pt>
              </c:strCache>
            </c:strRef>
          </c:cat>
          <c:val>
            <c:numRef>
              <c:f>'TSV-1'!$B$33:$B$38</c:f>
              <c:numCache>
                <c:formatCode>#,##0</c:formatCode>
                <c:ptCount val="6"/>
                <c:pt idx="0">
                  <c:v>40493.199999999997</c:v>
                </c:pt>
                <c:pt idx="1">
                  <c:v>133163.22</c:v>
                </c:pt>
                <c:pt idx="2">
                  <c:v>89766.77</c:v>
                </c:pt>
                <c:pt idx="3">
                  <c:v>44523.345999999998</c:v>
                </c:pt>
                <c:pt idx="4">
                  <c:v>117458.65</c:v>
                </c:pt>
                <c:pt idx="5">
                  <c:v>166959.6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474E8EB2-CDDE-450E-98F6-D5847A970FA2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17F90804-918D-4185-9E5B-E14E6098524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96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7CF6E5DB-C098-447C-9020-22B0172DCB2C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30FD9E34-50F6-42BD-B4B1-F0C94549C72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0220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</p:txBody>
      </p:sp>
      <p:sp>
        <p:nvSpPr>
          <p:cNvPr id="1741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683F8BD-3C47-459D-BFA8-6217E807BD9B}" type="slidenum">
              <a:rPr lang="de-DE" sz="1200"/>
              <a:pPr eaLnBrk="1" hangingPunct="1"/>
              <a:t>1</a:t>
            </a:fld>
            <a:endParaRPr lang="de-DE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Vereinsjugend, Tennis, Tanzen, Schwimmen, Ringen, Karate, Handball, Fussball, Breitensport, Badminton</a:t>
            </a:r>
          </a:p>
          <a:p>
            <a:pPr eaLnBrk="1" hangingPunct="1"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/>
            </a:r>
            <a:br>
              <a:rPr lang="de-DE" smtClean="0">
                <a:ea typeface="ＭＳ Ｐゴシック" pitchFamily="34" charset="-128"/>
              </a:rPr>
            </a:br>
            <a:endParaRPr lang="de-DE" smtClean="0">
              <a:ea typeface="ＭＳ Ｐゴシック" pitchFamily="34" charset="-128"/>
            </a:endParaRPr>
          </a:p>
        </p:txBody>
      </p:sp>
      <p:sp>
        <p:nvSpPr>
          <p:cNvPr id="3891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751B184-2ECA-4696-9A81-9476CFE0995C}" type="slidenum">
              <a:rPr lang="de-DE" sz="1200"/>
              <a:pPr eaLnBrk="1" hangingPunct="1"/>
              <a:t>10</a:t>
            </a:fld>
            <a:endParaRPr lang="de-DE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9E34-50F6-42BD-B4B1-F0C94549C721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126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9E34-50F6-42BD-B4B1-F0C94549C721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5373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Begrüßung: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Anwesende, Ehrenmitglieder, Ehrenpräsident, Bürgermeister, Presse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Versammlung durch  2 malige Veröffentlic hung gemäß Satzung odrnungsgemäß eimberufen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Es sind ………     Delegierte anwesend, wir sind beschlussfähig.   Neben dem Antrag auf Satzungsänderung sind keine weiteren Anträge eingegangen.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Totenehrung: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Seit der letzten Delegiertenversammlung sind folgende Mitglieder verstorben: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Oskar Pfister 30.03.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Bianca Zahn 1.4.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Bettina Beßler 8.6.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Frieder Baiter  16.6.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Ulrich Beger  16.7.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Günter Czurgel  25.11.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/>
            </a:r>
            <a:br>
              <a:rPr lang="de-DE" smtClean="0">
                <a:ea typeface="ＭＳ Ｐゴシック" pitchFamily="34" charset="-128"/>
              </a:rPr>
            </a:br>
            <a:endParaRPr lang="de-DE" smtClean="0">
              <a:ea typeface="ＭＳ Ｐゴシック" pitchFamily="34" charset="-128"/>
            </a:endParaRPr>
          </a:p>
        </p:txBody>
      </p:sp>
      <p:sp>
        <p:nvSpPr>
          <p:cNvPr id="5222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9E7D71E-9508-4B9E-85C8-4AFE6D0F1F45}" type="slidenum">
              <a:rPr lang="de-DE" sz="1200"/>
              <a:pPr eaLnBrk="1" hangingPunct="1"/>
              <a:t>13</a:t>
            </a:fld>
            <a:endParaRPr lang="de-DE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Begrüßung: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Anwesende, Ehrenmitglieder, Ehrenpräsident, Bürgermeister, Presse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Versammlung durch  2 malige Veröffentlic hung gemäß Satzung odrnungsgemäß eimberufen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Es sind ………     Delegierte anwesend, wir sind beschlussfähig.   Neben dem Antrag auf Satzungsänderung sind keine weiteren Anträge eingegangen.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Totenehrung: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Seit der letzten Delegiertenversammlung sind folgende Mitglieder verstorben: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Oskar Pfister 30.03.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Bianca Zahn 1.4.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Bettina Beßler 8.6.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Frieder Baiter  16.6.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Ulrich Beger  16.7.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Günter Czurgel  25.11.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/>
            </a:r>
            <a:br>
              <a:rPr lang="de-DE" smtClean="0">
                <a:ea typeface="ＭＳ Ｐゴシック" pitchFamily="34" charset="-128"/>
              </a:rPr>
            </a:br>
            <a:endParaRPr lang="de-DE" smtClean="0">
              <a:ea typeface="ＭＳ Ｐゴシック" pitchFamily="34" charset="-128"/>
            </a:endParaRPr>
          </a:p>
        </p:txBody>
      </p:sp>
      <p:sp>
        <p:nvSpPr>
          <p:cNvPr id="5222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9E7D71E-9508-4B9E-85C8-4AFE6D0F1F45}" type="slidenum">
              <a:rPr lang="de-DE" sz="1200"/>
              <a:pPr eaLnBrk="1" hangingPunct="1"/>
              <a:t>14</a:t>
            </a:fld>
            <a:endParaRPr lang="de-DE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/>
            </a:r>
            <a:br>
              <a:rPr lang="de-DE" smtClean="0">
                <a:ea typeface="ＭＳ Ｐゴシック" pitchFamily="34" charset="-128"/>
              </a:rPr>
            </a:br>
            <a:endParaRPr lang="de-DE" smtClean="0">
              <a:ea typeface="ＭＳ Ｐゴシック" pitchFamily="34" charset="-128"/>
            </a:endParaRPr>
          </a:p>
        </p:txBody>
      </p:sp>
      <p:sp>
        <p:nvSpPr>
          <p:cNvPr id="5427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F465E66-3D34-4468-A4CC-760C248FE5E1}" type="slidenum">
              <a:rPr lang="de-DE" sz="1200"/>
              <a:pPr eaLnBrk="1" hangingPunct="1"/>
              <a:t>15</a:t>
            </a:fld>
            <a:endParaRPr lang="de-DE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Begrüßung: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Anwesende, Ehrenmitglieder, Ehrenpräsident, Bürgermeister, Presse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Versammlung durch  2 malige Veröffentlic hung gemäß Satzung odrnungsgemäß eimberufen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Es sind ………     Delegierte anwesend, wir sind beschlussfähig.   Neben dem Antrag auf Satzungsänderung sind keine weiteren Anträge eingegangen.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Totenehrung: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Seit der letzten Delegiertenversammlung sind folgende Mitglieder verstorben: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Oskar Pfister 30.03.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Bianca Zahn 1.4.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Bettina Beßler 8.6.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Frieder Baiter  16.6.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Ulrich Beger  16.7.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Günter Czurgel  25.11.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/>
            </a:r>
            <a:br>
              <a:rPr lang="de-DE" smtClean="0">
                <a:ea typeface="ＭＳ Ｐゴシック" pitchFamily="34" charset="-128"/>
              </a:rPr>
            </a:br>
            <a:endParaRPr lang="de-DE" smtClean="0">
              <a:ea typeface="ＭＳ Ｐゴシック" pitchFamily="34" charset="-128"/>
            </a:endParaRPr>
          </a:p>
        </p:txBody>
      </p:sp>
      <p:sp>
        <p:nvSpPr>
          <p:cNvPr id="5222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9E7D71E-9508-4B9E-85C8-4AFE6D0F1F45}" type="slidenum">
              <a:rPr lang="de-DE" sz="1200"/>
              <a:pPr eaLnBrk="1" hangingPunct="1"/>
              <a:t>16</a:t>
            </a:fld>
            <a:endParaRPr lang="de-DE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/>
            </a:r>
            <a:br>
              <a:rPr lang="de-DE" smtClean="0">
                <a:ea typeface="ＭＳ Ｐゴシック" pitchFamily="34" charset="-128"/>
              </a:rPr>
            </a:br>
            <a:endParaRPr lang="de-DE" smtClean="0">
              <a:ea typeface="ＭＳ Ｐゴシック" pitchFamily="34" charset="-128"/>
            </a:endParaRPr>
          </a:p>
        </p:txBody>
      </p:sp>
      <p:sp>
        <p:nvSpPr>
          <p:cNvPr id="5632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6871E5A-5555-4824-8939-3F807B0004F7}" type="slidenum">
              <a:rPr lang="de-DE" sz="1200"/>
              <a:pPr eaLnBrk="1" hangingPunct="1"/>
              <a:t>17</a:t>
            </a:fld>
            <a:endParaRPr lang="de-DE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Begrüßung: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Anwesende, Ehrenmitglieder, Ehrenpräsident, Bürgermeister, Presse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Versammlung durch  2 malige Veröffentlic hung gemäß Satzung odrnungsgemäß eimberufen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Es sind ………     Delegierte anwesend, wir sind beschlussfähig.   Neben dem Antrag auf Satzungsänderung sind keine weiteren Anträge eingegangen.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Totenehrung: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Seit der letzten Delegiertenversammlung sind folgende Mitglieder verstorben: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Oskar Pfister 30.03.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Bianca Zahn 1.4.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Bettina Beßler 8.6.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Frieder Baiter  16.6.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Ulrich Beger  16.7.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Günter Czurgel  25.11.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/>
            </a:r>
            <a:br>
              <a:rPr lang="de-DE" smtClean="0">
                <a:ea typeface="ＭＳ Ｐゴシック" pitchFamily="34" charset="-128"/>
              </a:rPr>
            </a:br>
            <a:endParaRPr lang="de-DE" smtClean="0">
              <a:ea typeface="ＭＳ Ｐゴシック" pitchFamily="34" charset="-128"/>
            </a:endParaRPr>
          </a:p>
        </p:txBody>
      </p:sp>
      <p:sp>
        <p:nvSpPr>
          <p:cNvPr id="5222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9E7D71E-9508-4B9E-85C8-4AFE6D0F1F45}" type="slidenum">
              <a:rPr lang="de-DE" sz="1200"/>
              <a:pPr eaLnBrk="1" hangingPunct="1"/>
              <a:t>18</a:t>
            </a:fld>
            <a:endParaRPr lang="de-DE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8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dirty="0" smtClean="0">
                <a:ea typeface="ＭＳ Ｐゴシック" pitchFamily="34" charset="-128"/>
              </a:rPr>
              <a:t>Letzte Kandidatur</a:t>
            </a:r>
          </a:p>
          <a:p>
            <a:r>
              <a:rPr lang="de-DE" dirty="0" smtClean="0">
                <a:ea typeface="ＭＳ Ｐゴシック" pitchFamily="34" charset="-128"/>
              </a:rPr>
              <a:t>Keine Ziele mehr</a:t>
            </a:r>
            <a:r>
              <a:rPr lang="de-DE" baseline="0" dirty="0" smtClean="0">
                <a:ea typeface="ＭＳ Ｐゴシック" pitchFamily="34" charset="-128"/>
              </a:rPr>
              <a:t> nach 100 Jahre TSV</a:t>
            </a:r>
          </a:p>
          <a:p>
            <a:r>
              <a:rPr lang="de-DE" baseline="0" dirty="0" smtClean="0">
                <a:ea typeface="ＭＳ Ｐゴシック" pitchFamily="34" charset="-128"/>
              </a:rPr>
              <a:t>Vereinsarbeit macht weiterhin </a:t>
            </a:r>
            <a:r>
              <a:rPr lang="de-DE" baseline="0" dirty="0" err="1" smtClean="0">
                <a:ea typeface="ＭＳ Ｐゴシック" pitchFamily="34" charset="-128"/>
              </a:rPr>
              <a:t>Spass</a:t>
            </a:r>
            <a:endParaRPr lang="de-DE" baseline="0" dirty="0" smtClean="0">
              <a:ea typeface="ＭＳ Ｐゴシック" pitchFamily="34" charset="-128"/>
            </a:endParaRPr>
          </a:p>
          <a:p>
            <a:r>
              <a:rPr lang="de-DE" baseline="0" dirty="0" smtClean="0">
                <a:ea typeface="ＭＳ Ｐゴシック" pitchFamily="34" charset="-128"/>
              </a:rPr>
              <a:t>Mehr Richtung Heimatsportart Handball machen</a:t>
            </a:r>
          </a:p>
          <a:p>
            <a:r>
              <a:rPr lang="de-DE" baseline="0" dirty="0" smtClean="0">
                <a:ea typeface="ＭＳ Ｐゴシック" pitchFamily="34" charset="-128"/>
              </a:rPr>
              <a:t>Vielleicht muss der Verein zukünftig nicht mehr von einem </a:t>
            </a:r>
            <a:r>
              <a:rPr lang="de-DE" baseline="0" dirty="0" err="1" smtClean="0">
                <a:ea typeface="ＭＳ Ｐゴシック" pitchFamily="34" charset="-128"/>
              </a:rPr>
              <a:t>Präsi</a:t>
            </a:r>
            <a:r>
              <a:rPr lang="de-DE" baseline="0" dirty="0" smtClean="0">
                <a:ea typeface="ＭＳ Ｐゴシック" pitchFamily="34" charset="-128"/>
              </a:rPr>
              <a:t> sondern von gleichberechtigten Vorständen mit einem Sprecher geführt werden</a:t>
            </a:r>
          </a:p>
          <a:p>
            <a:r>
              <a:rPr lang="de-DE" baseline="0" dirty="0" smtClean="0">
                <a:ea typeface="ＭＳ Ｐゴシック" pitchFamily="34" charset="-128"/>
              </a:rPr>
              <a:t>Und Teilarbeiten als </a:t>
            </a:r>
            <a:r>
              <a:rPr lang="de-DE" baseline="0" dirty="0" err="1" smtClean="0">
                <a:ea typeface="ＭＳ Ｐゴシック" pitchFamily="34" charset="-128"/>
              </a:rPr>
              <a:t>projekte</a:t>
            </a:r>
            <a:r>
              <a:rPr lang="de-DE" baseline="0" dirty="0" smtClean="0">
                <a:ea typeface="ＭＳ Ｐゴシック" pitchFamily="34" charset="-128"/>
              </a:rPr>
              <a:t> vergeben</a:t>
            </a:r>
          </a:p>
          <a:p>
            <a:r>
              <a:rPr lang="de-DE" baseline="0" smtClean="0">
                <a:ea typeface="ＭＳ Ｐゴシック" pitchFamily="34" charset="-128"/>
              </a:rPr>
              <a:t>Struktur verschlanken</a:t>
            </a:r>
            <a:endParaRPr lang="de-DE" smtClean="0">
              <a:ea typeface="ＭＳ Ｐゴシック" pitchFamily="34" charset="-128"/>
            </a:endParaRPr>
          </a:p>
        </p:txBody>
      </p:sp>
      <p:sp>
        <p:nvSpPr>
          <p:cNvPr id="6041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EFC93AD-EB3D-4EB1-9244-9EF2A3974D55}" type="slidenum">
              <a:rPr lang="de-DE" sz="1200"/>
              <a:pPr eaLnBrk="1" hangingPunct="1"/>
              <a:t>19</a:t>
            </a:fld>
            <a:endParaRPr lang="de-DE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Begrüßung: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Anwesende, Ehrenmitglieder,, Bürgermeister, Presse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Versammlung durch  2 malige Veröffentlichung gemäß Satzung ordnungsgemäß einberufen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Es sind ………     Delegierte anwesend, wir sind beschlussfähig. 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Totenehrung: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Seit der letzten Delegiertenversammlung sind folgende Mitglieder verstorben: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Andrea Klein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Fritz </a:t>
            </a:r>
            <a:r>
              <a:rPr lang="de-DE" dirty="0" err="1" smtClean="0">
                <a:ea typeface="ＭＳ Ｐゴシック" pitchFamily="34" charset="-128"/>
              </a:rPr>
              <a:t>Nüßle</a:t>
            </a:r>
            <a:endParaRPr lang="de-DE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/>
            </a:r>
            <a:br>
              <a:rPr lang="de-DE" dirty="0" smtClean="0">
                <a:ea typeface="ＭＳ Ｐゴシック" pitchFamily="34" charset="-128"/>
              </a:rPr>
            </a:br>
            <a:endParaRPr lang="de-DE" dirty="0" smtClean="0">
              <a:ea typeface="ＭＳ Ｐゴシック" pitchFamily="34" charset="-128"/>
            </a:endParaRPr>
          </a:p>
        </p:txBody>
      </p:sp>
      <p:sp>
        <p:nvSpPr>
          <p:cNvPr id="1945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CA9E4E4-5032-4B8B-972D-2087E13CD326}" type="slidenum">
              <a:rPr lang="de-DE" sz="1200"/>
              <a:pPr eaLnBrk="1" hangingPunct="1"/>
              <a:t>2</a:t>
            </a:fld>
            <a:endParaRPr lang="de-DE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>
              <a:ea typeface="ＭＳ Ｐゴシック" pitchFamily="34" charset="-128"/>
            </a:endParaRPr>
          </a:p>
        </p:txBody>
      </p:sp>
      <p:sp>
        <p:nvSpPr>
          <p:cNvPr id="6246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8CF83E3-2AE2-4BDF-881D-6CD23E6C7C70}" type="slidenum">
              <a:rPr lang="de-DE" sz="1200"/>
              <a:pPr eaLnBrk="1" hangingPunct="1"/>
              <a:t>20</a:t>
            </a:fld>
            <a:endParaRPr lang="de-DE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mtClean="0">
                <a:ea typeface="ＭＳ Ｐゴシック" pitchFamily="34" charset="-128"/>
              </a:rPr>
              <a:t>Genehmigung für Nachwahl abholen</a:t>
            </a:r>
          </a:p>
        </p:txBody>
      </p:sp>
      <p:sp>
        <p:nvSpPr>
          <p:cNvPr id="6451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13C2F41-41A9-43C1-ADB6-11BB22E08E7C}" type="slidenum">
              <a:rPr lang="de-DE" sz="1200"/>
              <a:pPr eaLnBrk="1" hangingPunct="1"/>
              <a:t>21</a:t>
            </a:fld>
            <a:endParaRPr lang="de-DE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>
              <a:ea typeface="ＭＳ Ｐゴシック" pitchFamily="34" charset="-128"/>
            </a:endParaRPr>
          </a:p>
        </p:txBody>
      </p:sp>
      <p:sp>
        <p:nvSpPr>
          <p:cNvPr id="6656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E0E0943-A480-484B-9575-07E1413C6735}" type="slidenum">
              <a:rPr lang="de-DE" sz="1200"/>
              <a:pPr eaLnBrk="1" hangingPunct="1"/>
              <a:t>22</a:t>
            </a:fld>
            <a:endParaRPr lang="de-DE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Begrüßung: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Anwesende, Ehrenmitglieder, Ehrenpräsident, Bürgermeister, Presse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Versammlung durch  2 malige Veröffentlic hung gemäß Satzung odrnungsgemäß eimberufen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Es sind ………     Delegierte anwesend, wir sind beschlussfähig.   Neben dem Antrag auf Satzungsänderung sind keine weiteren Anträge eingegangen.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Totenehrung: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Seit der letzten Delegiertenversammlung sind folgende Mitglieder verstorben: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Oskar Pfister 30.03.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Bianca Zahn 1.4.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Bettina Beßler 8.6.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Frieder Baiter  16.6.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Ulrich Beger  16.7.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Günter Czurgel  25.11.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/>
            </a:r>
            <a:br>
              <a:rPr lang="de-DE" smtClean="0">
                <a:ea typeface="ＭＳ Ｐゴシック" pitchFamily="34" charset="-128"/>
              </a:rPr>
            </a:br>
            <a:endParaRPr lang="de-DE" smtClean="0">
              <a:ea typeface="ＭＳ Ｐゴシック" pitchFamily="34" charset="-128"/>
            </a:endParaRPr>
          </a:p>
        </p:txBody>
      </p:sp>
      <p:sp>
        <p:nvSpPr>
          <p:cNvPr id="5222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9E7D71E-9508-4B9E-85C8-4AFE6D0F1F45}" type="slidenum">
              <a:rPr lang="de-DE" sz="1200"/>
              <a:pPr eaLnBrk="1" hangingPunct="1"/>
              <a:t>23</a:t>
            </a:fld>
            <a:endParaRPr lang="de-DE" sz="12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0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Hintergrund: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Überarbeitung der Ehrungsordnung  am 14.3.2013 verabschiedet</a:t>
            </a:r>
          </a:p>
          <a:p>
            <a:pPr marL="171450" indent="-171450"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de-DE" dirty="0" smtClean="0">
                <a:ea typeface="ＭＳ Ｐゴシック" pitchFamily="34" charset="-128"/>
              </a:rPr>
              <a:t>Größere Zeitabstände zur Erlangung der Nadeln</a:t>
            </a:r>
          </a:p>
          <a:p>
            <a:pPr marL="171450" indent="-171450"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de-DE" dirty="0" smtClean="0">
                <a:ea typeface="ＭＳ Ｐゴシック" pitchFamily="34" charset="-128"/>
              </a:rPr>
              <a:t>Ehrung soll wieder etwas Besonderes werden</a:t>
            </a:r>
          </a:p>
          <a:p>
            <a:pPr marL="171450" indent="-171450"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de-DE" dirty="0" smtClean="0">
                <a:ea typeface="ＭＳ Ｐゴシック" pitchFamily="34" charset="-128"/>
              </a:rPr>
              <a:t>Ehrungsbrunch im September noch nach den alten </a:t>
            </a:r>
            <a:r>
              <a:rPr lang="de-DE" dirty="0" err="1" smtClean="0">
                <a:ea typeface="ＭＳ Ｐゴシック" pitchFamily="34" charset="-128"/>
              </a:rPr>
              <a:t>zeiten</a:t>
            </a:r>
            <a:r>
              <a:rPr lang="de-DE" dirty="0" smtClean="0">
                <a:ea typeface="ＭＳ Ｐゴシック" pitchFamily="34" charset="-128"/>
              </a:rPr>
              <a:t> </a:t>
            </a:r>
          </a:p>
          <a:p>
            <a:pPr marL="171450" indent="-171450"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de-DE" dirty="0" smtClean="0">
                <a:ea typeface="ＭＳ Ｐゴシック" pitchFamily="34" charset="-128"/>
              </a:rPr>
              <a:t>Ernennung aufgrund</a:t>
            </a:r>
            <a:r>
              <a:rPr lang="de-DE" baseline="0" dirty="0" smtClean="0">
                <a:ea typeface="ＭＳ Ｐゴシック" pitchFamily="34" charset="-128"/>
              </a:rPr>
              <a:t> besonderer Leistungen ist nach wie vor möglich.</a:t>
            </a:r>
            <a:endParaRPr lang="de-DE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/>
            </a:r>
            <a:br>
              <a:rPr lang="de-DE" dirty="0" smtClean="0">
                <a:ea typeface="ＭＳ Ｐゴシック" pitchFamily="34" charset="-128"/>
              </a:rPr>
            </a:br>
            <a:endParaRPr lang="de-DE" dirty="0" smtClean="0">
              <a:ea typeface="ＭＳ Ｐゴシック" pitchFamily="34" charset="-128"/>
            </a:endParaRPr>
          </a:p>
        </p:txBody>
      </p:sp>
      <p:sp>
        <p:nvSpPr>
          <p:cNvPr id="6861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8AD582E-2EDC-4E91-AAF4-236B344286EF}" type="slidenum">
              <a:rPr lang="de-DE" sz="1200"/>
              <a:pPr eaLnBrk="1" hangingPunct="1"/>
              <a:t>24</a:t>
            </a:fld>
            <a:endParaRPr lang="de-DE" sz="12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Begrüßung: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Anwesende, Ehrenmitglieder, Ehrenpräsident, Bürgermeister, Presse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Versammlung durch  2 malige Veröffentlic hung gemäß Satzung odrnungsgemäß eimberufen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Es sind ………     Delegierte anwesend, wir sind beschlussfähig.   Neben dem Antrag auf Satzungsänderung sind keine weiteren Anträge eingegangen.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Totenehrung: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Seit der letzten Delegiertenversammlung sind folgende Mitglieder verstorben: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Oskar Pfister 30.03.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Bianca Zahn 1.4.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Bettina Beßler 8.6.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Frieder Baiter  16.6.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Ulrich Beger  16.7.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Günter Czurgel  25.11.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/>
            </a:r>
            <a:br>
              <a:rPr lang="de-DE" smtClean="0">
                <a:ea typeface="ＭＳ Ｐゴシック" pitchFamily="34" charset="-128"/>
              </a:rPr>
            </a:br>
            <a:endParaRPr lang="de-DE" smtClean="0">
              <a:ea typeface="ＭＳ Ｐゴシック" pitchFamily="34" charset="-128"/>
            </a:endParaRPr>
          </a:p>
        </p:txBody>
      </p:sp>
      <p:sp>
        <p:nvSpPr>
          <p:cNvPr id="5222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9E7D71E-9508-4B9E-85C8-4AFE6D0F1F45}" type="slidenum">
              <a:rPr lang="de-DE" sz="1200"/>
              <a:pPr eaLnBrk="1" hangingPunct="1"/>
              <a:t>25</a:t>
            </a:fld>
            <a:endParaRPr lang="de-DE" sz="12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</p:txBody>
      </p:sp>
      <p:sp>
        <p:nvSpPr>
          <p:cNvPr id="1741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683F8BD-3C47-459D-BFA8-6217E807BD9B}" type="slidenum">
              <a:rPr lang="de-DE" sz="1200"/>
              <a:pPr eaLnBrk="1" hangingPunct="1"/>
              <a:t>26</a:t>
            </a:fld>
            <a:endParaRPr lang="de-DE" sz="12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</p:txBody>
      </p:sp>
      <p:sp>
        <p:nvSpPr>
          <p:cNvPr id="1741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683F8BD-3C47-459D-BFA8-6217E807BD9B}" type="slidenum">
              <a:rPr lang="de-DE" sz="1200"/>
              <a:pPr eaLnBrk="1" hangingPunct="1"/>
              <a:t>27</a:t>
            </a:fld>
            <a:endParaRPr lang="de-DE" sz="12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Begrüßung: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Anwesende, Ehrenmitglieder, Ehrenpräsident, Bürgermeister, Presse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Versammlung durch  2 malige Veröffentlic hung gemäß Satzung odrnungsgemäß eimberufen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Es sind ………     Delegierte anwesend, wir sind beschlussfähig.   Neben dem Antrag auf Satzungsänderung sind keine weiteren Anträge eingegangen.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Totenehrung: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Seit der letzten Delegiertenversammlung sind folgende Mitglieder verstorben: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Oskar Pfister 30.03.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Bianca Zahn 1.4.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Bettina Beßler 8.6.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Frieder Baiter  16.6.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Ulrich Beger  16.7. (EM)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Günter Czurgel  25.11.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/>
            </a:r>
            <a:br>
              <a:rPr lang="de-DE" smtClean="0">
                <a:ea typeface="ＭＳ Ｐゴシック" pitchFamily="34" charset="-128"/>
              </a:rPr>
            </a:br>
            <a:endParaRPr lang="de-DE" smtClean="0">
              <a:ea typeface="ＭＳ Ｐゴシック" pitchFamily="34" charset="-128"/>
            </a:endParaRPr>
          </a:p>
        </p:txBody>
      </p:sp>
      <p:sp>
        <p:nvSpPr>
          <p:cNvPr id="5222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9E7D71E-9508-4B9E-85C8-4AFE6D0F1F45}" type="slidenum">
              <a:rPr lang="de-DE" sz="1200"/>
              <a:pPr eaLnBrk="1" hangingPunct="1"/>
              <a:t>28</a:t>
            </a:fld>
            <a:endParaRPr lang="de-DE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Notizenplatzhalt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47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de-DE" sz="1100" dirty="0" smtClean="0">
              <a:ea typeface="ＭＳ Ｐゴシック" pitchFamily="34" charset="-128"/>
            </a:endParaRPr>
          </a:p>
        </p:txBody>
      </p:sp>
      <p:sp>
        <p:nvSpPr>
          <p:cNvPr id="2150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58BA011-99B8-471F-BD5A-FD0EF8A749B4}" type="slidenum">
              <a:rPr lang="de-DE" sz="1200"/>
              <a:pPr eaLnBrk="1" hangingPunct="1"/>
              <a:t>3</a:t>
            </a:fld>
            <a:endParaRPr lang="de-DE" sz="1200"/>
          </a:p>
        </p:txBody>
      </p:sp>
      <p:sp>
        <p:nvSpPr>
          <p:cNvPr id="2" name="Textfeld 1"/>
          <p:cNvSpPr txBox="1"/>
          <p:nvPr/>
        </p:nvSpPr>
        <p:spPr>
          <a:xfrm>
            <a:off x="1052736" y="5148064"/>
            <a:ext cx="588815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Pfingstfest: typisches TSV Wetter, Samstag eher finanzieller Reinfall</a:t>
            </a:r>
          </a:p>
          <a:p>
            <a:r>
              <a:rPr lang="de-DE" sz="1400" dirty="0" smtClean="0"/>
              <a:t>In Summe knapp wirtschaftlich, im Finanzbericht dazu mehr</a:t>
            </a:r>
          </a:p>
          <a:p>
            <a:endParaRPr lang="de-DE" sz="1400" dirty="0"/>
          </a:p>
          <a:p>
            <a:r>
              <a:rPr lang="de-DE" sz="1400" dirty="0" smtClean="0"/>
              <a:t>Vorbereitung 100 Jahre TSV läuft, viele Ideen, Umsetzung gestartet</a:t>
            </a:r>
          </a:p>
          <a:p>
            <a:r>
              <a:rPr lang="de-DE" sz="1400" dirty="0" smtClean="0"/>
              <a:t>Vereinsheim an Frau </a:t>
            </a:r>
            <a:r>
              <a:rPr lang="de-DE" sz="1400" dirty="0" err="1" smtClean="0"/>
              <a:t>Kuhr</a:t>
            </a:r>
            <a:r>
              <a:rPr lang="de-DE" sz="1400" dirty="0" smtClean="0"/>
              <a:t> </a:t>
            </a:r>
            <a:r>
              <a:rPr lang="de-DE" sz="1400" dirty="0" err="1" smtClean="0"/>
              <a:t>Saile</a:t>
            </a:r>
            <a:r>
              <a:rPr lang="de-DE" sz="1400" dirty="0" smtClean="0"/>
              <a:t> verpachtet, Konzept wie man sich</a:t>
            </a:r>
          </a:p>
          <a:p>
            <a:r>
              <a:rPr lang="de-DE" sz="1400" dirty="0" smtClean="0"/>
              <a:t>Ursächlich ein Vereinsheim vorstellt, hohe Identifikation mit den Mit-</a:t>
            </a:r>
          </a:p>
          <a:p>
            <a:r>
              <a:rPr lang="de-DE" sz="1400" dirty="0" smtClean="0"/>
              <a:t>Gliedern, kein klassisches </a:t>
            </a:r>
            <a:r>
              <a:rPr lang="de-DE" sz="1400" dirty="0" err="1" smtClean="0"/>
              <a:t>restaurantkonzept</a:t>
            </a:r>
            <a:r>
              <a:rPr lang="de-DE" sz="1400" dirty="0" smtClean="0"/>
              <a:t>.</a:t>
            </a:r>
          </a:p>
          <a:p>
            <a:endParaRPr lang="de-DE" sz="1400" dirty="0"/>
          </a:p>
          <a:p>
            <a:r>
              <a:rPr lang="de-DE" sz="1400" dirty="0" smtClean="0"/>
              <a:t>Homepage überarbeitet, Dank an Steffen</a:t>
            </a:r>
          </a:p>
          <a:p>
            <a:r>
              <a:rPr lang="de-DE" sz="1400" dirty="0" smtClean="0"/>
              <a:t>Pfingstfest als Projekt in der IBM Software niedergelegt, Dank an Gisela</a:t>
            </a:r>
          </a:p>
          <a:p>
            <a:endParaRPr lang="de-DE" sz="1400" dirty="0"/>
          </a:p>
          <a:p>
            <a:r>
              <a:rPr lang="de-DE" sz="1400" dirty="0" smtClean="0"/>
              <a:t>Jugend </a:t>
            </a:r>
            <a:r>
              <a:rPr lang="de-DE" sz="1400" dirty="0" err="1" smtClean="0"/>
              <a:t>konzept</a:t>
            </a:r>
            <a:r>
              <a:rPr lang="de-DE" sz="1400" dirty="0" smtClean="0"/>
              <a:t> ( Hinweise aus Jugenddelegiertenversammlung ) </a:t>
            </a:r>
            <a:endParaRPr lang="de-DE" sz="14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Stellvertretend sportliche Erfolge deutsche Vize Meisterschaft durch Beate König im Ringen</a:t>
            </a:r>
          </a:p>
          <a:p>
            <a:pPr eaLnBrk="1" hangingPunct="1">
              <a:spcBef>
                <a:spcPct val="0"/>
              </a:spcBef>
            </a:pPr>
            <a:endParaRPr lang="de-DE" dirty="0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Kurze Wege mit der gemeinde</a:t>
            </a:r>
          </a:p>
          <a:p>
            <a:pPr eaLnBrk="1" hangingPunct="1">
              <a:spcBef>
                <a:spcPct val="0"/>
              </a:spcBef>
            </a:pPr>
            <a:endParaRPr lang="de-DE" dirty="0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Finanzen und Mitglieder im siebten  Jahr hintereinander positiv – heutzutage eher eine Seltenheit. </a:t>
            </a:r>
          </a:p>
        </p:txBody>
      </p:sp>
      <p:sp>
        <p:nvSpPr>
          <p:cNvPr id="2355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849AFD9-7D64-4E28-B878-CE75BB3F2793}" type="slidenum">
              <a:rPr lang="de-DE" sz="1200"/>
              <a:pPr eaLnBrk="1" hangingPunct="1"/>
              <a:t>4</a:t>
            </a:fld>
            <a:endParaRPr lang="de-DE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>
              <a:ea typeface="ＭＳ Ｐゴシック" pitchFamily="34" charset="-128"/>
            </a:endParaRPr>
          </a:p>
        </p:txBody>
      </p:sp>
      <p:sp>
        <p:nvSpPr>
          <p:cNvPr id="2560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B75408F-C96F-48AB-9B6C-7734F4BFF3A0}" type="slidenum">
              <a:rPr lang="de-DE" sz="1200"/>
              <a:pPr eaLnBrk="1" hangingPunct="1"/>
              <a:t>5</a:t>
            </a:fld>
            <a:endParaRPr lang="de-DE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100 Jahre TSV – siehe nächste Seite</a:t>
            </a:r>
          </a:p>
          <a:p>
            <a:pPr eaLnBrk="1" hangingPunct="1">
              <a:spcBef>
                <a:spcPct val="0"/>
              </a:spcBef>
            </a:pPr>
            <a:endParaRPr lang="de-DE" dirty="0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de-DE" dirty="0" smtClean="0">
                <a:ea typeface="ＭＳ Ｐゴシック" pitchFamily="34" charset="-128"/>
              </a:rPr>
              <a:t>Ämter – kommen wir nachher dazu, keine Erfolgsgeschichte, </a:t>
            </a:r>
          </a:p>
          <a:p>
            <a:pPr eaLnBrk="1" hangingPunct="1">
              <a:spcBef>
                <a:spcPct val="0"/>
              </a:spcBef>
            </a:pPr>
            <a:endParaRPr lang="de-DE" dirty="0" smtClean="0">
              <a:ea typeface="ＭＳ Ｐゴシック" pitchFamily="34" charset="-128"/>
            </a:endParaRPr>
          </a:p>
        </p:txBody>
      </p:sp>
      <p:sp>
        <p:nvSpPr>
          <p:cNvPr id="337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CE97378-1F34-4D02-916E-AF90D98D8214}" type="slidenum">
              <a:rPr lang="de-DE" sz="1200"/>
              <a:pPr eaLnBrk="1" hangingPunct="1"/>
              <a:t>6</a:t>
            </a:fld>
            <a:endParaRPr lang="de-DE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</p:txBody>
      </p:sp>
      <p:sp>
        <p:nvSpPr>
          <p:cNvPr id="1945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7BEBD8A-69CA-465A-9BBA-0226B374A18C}" type="slidenum">
              <a:rPr lang="de-DE" sz="1200"/>
              <a:pPr eaLnBrk="1" hangingPunct="1"/>
              <a:t>7</a:t>
            </a:fld>
            <a:endParaRPr lang="de-DE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dirty="0" smtClean="0">
                <a:ea typeface="ＭＳ Ｐゴシック" pitchFamily="34" charset="-128"/>
              </a:rPr>
              <a:t>Besonderes Lob an das Duo der Geschäftsstelle</a:t>
            </a:r>
          </a:p>
        </p:txBody>
      </p:sp>
      <p:sp>
        <p:nvSpPr>
          <p:cNvPr id="3686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E9840C8-BA3E-4658-A80D-42C9E26A8E48}" type="slidenum">
              <a:rPr lang="de-DE" sz="1200"/>
              <a:pPr eaLnBrk="1" hangingPunct="1"/>
              <a:t>8</a:t>
            </a:fld>
            <a:endParaRPr lang="de-DE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>Vereinsjugend, Tennis, Tanzen, Schwimmen, Ringen, Karate, Handball, Fussball, Breitensport, Badminton</a:t>
            </a:r>
          </a:p>
          <a:p>
            <a:pPr eaLnBrk="1" hangingPunct="1">
              <a:spcBef>
                <a:spcPct val="0"/>
              </a:spcBef>
            </a:pPr>
            <a:endParaRPr lang="de-DE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de-DE" smtClean="0">
                <a:ea typeface="ＭＳ Ｐゴシック" pitchFamily="34" charset="-128"/>
              </a:rPr>
              <a:t/>
            </a:r>
            <a:br>
              <a:rPr lang="de-DE" smtClean="0">
                <a:ea typeface="ＭＳ Ｐゴシック" pitchFamily="34" charset="-128"/>
              </a:rPr>
            </a:br>
            <a:endParaRPr lang="de-DE" smtClean="0">
              <a:ea typeface="ＭＳ Ｐゴシック" pitchFamily="34" charset="-128"/>
            </a:endParaRPr>
          </a:p>
        </p:txBody>
      </p:sp>
      <p:sp>
        <p:nvSpPr>
          <p:cNvPr id="3891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751B184-2ECA-4696-9A81-9476CFE0995C}" type="slidenum">
              <a:rPr lang="de-DE" sz="1200"/>
              <a:pPr eaLnBrk="1" hangingPunct="1"/>
              <a:t>9</a:t>
            </a:fld>
            <a:endParaRPr lang="de-D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A0C640-777C-441C-B501-9F2DAA9C4883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A252A-8DE4-4170-A11C-F51085AA16D2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1807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390BC5-E172-46AF-9E23-54EA0FDDFEE0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3A266-8B64-4917-B095-9530C1A2E725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5715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19C78F-06DE-48ED-ACEA-9B46517DB525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0495-A09B-4C1C-8198-A9F1BA2015B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673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6D47E4-4797-4965-A1AE-636C0F1FA07F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04BF2-25A4-4B9C-B8FE-AC7286A7F9C9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50426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89AB8B-0816-4980-BEFF-5BAE83B3B9C8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760C8-89AF-48D8-B621-22B234055EC8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48081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96E33D-1201-4365-9867-7B8766F33803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47045-99E1-4C6B-BAB5-0C6937180100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3705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DFEEA9-31EF-4115-B3C8-4F11062528D1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9D939-608E-4EDB-BA30-16C07044A4C7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5616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97768"/>
            <a:ext cx="5400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463964-DD96-40F1-939A-308E46D70D23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47FDC-D03F-4758-A273-4B3D1C8EEB8B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Gerade Verbindung 8"/>
          <p:cNvCxnSpPr/>
          <p:nvPr userDrawn="1"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0" y="1363504"/>
            <a:ext cx="9144000" cy="3937704"/>
          </a:xfrm>
          <a:prstGeom prst="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225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97768"/>
            <a:ext cx="5400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463964-DD96-40F1-939A-308E46D70D23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47FDC-D03F-4758-A273-4B3D1C8EEB8B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Gerade Verbindung 8"/>
          <p:cNvCxnSpPr/>
          <p:nvPr userDrawn="1"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0" y="1363504"/>
            <a:ext cx="9144000" cy="5494496"/>
          </a:xfrm>
          <a:prstGeom prst="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079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197768"/>
            <a:ext cx="5383213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463964-DD96-40F1-939A-308E46D70D23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47FDC-D03F-4758-A273-4B3D1C8EEB8B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Gerade Verbindung 8"/>
          <p:cNvCxnSpPr/>
          <p:nvPr userDrawn="1"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8743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197768"/>
            <a:ext cx="5383213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463964-DD96-40F1-939A-308E46D70D23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47FDC-D03F-4758-A273-4B3D1C8EEB8B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Gerade Verbindung 8"/>
          <p:cNvCxnSpPr/>
          <p:nvPr userDrawn="1"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3"/>
          <p:cNvSpPr txBox="1">
            <a:spLocks noChangeArrowheads="1"/>
          </p:cNvSpPr>
          <p:nvPr userDrawn="1"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</p:spTree>
    <p:extLst>
      <p:ext uri="{BB962C8B-B14F-4D97-AF65-F5344CB8AC3E}">
        <p14:creationId xmlns:p14="http://schemas.microsoft.com/office/powerpoint/2010/main" val="2362159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28C37F-5387-4053-86B7-D93D8FC054F2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628B6-CE8C-4D4C-9157-E7109FD0B8C3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86058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BEC204-3A66-4DE6-9B58-2CECCA92E695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16439-5D1F-44C2-A080-FC4E43A26818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1867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B5B4D4-CB89-45DB-B50F-4195569D261D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210D8-A900-408B-99DF-2C4D0B76838F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1839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D07F1D-DC3A-4D93-9760-D6BC8AE85682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331BD-81FA-406F-97E7-7E5B8E3783DC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632"/>
            <a:ext cx="994054" cy="10800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76541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39BF2646-0B7D-4674-8231-FEF19D00F866}" type="datetimeFigureOut">
              <a:rPr lang="de-DE"/>
              <a:pPr/>
              <a:t>28.01.2014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94188AAD-A329-477F-A7C5-270CB97A4993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1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5000625"/>
            <a:ext cx="9144000" cy="1214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6387" name="Textfeld 4"/>
          <p:cNvSpPr txBox="1">
            <a:spLocks noChangeArrowheads="1"/>
          </p:cNvSpPr>
          <p:nvPr/>
        </p:nvSpPr>
        <p:spPr bwMode="auto">
          <a:xfrm>
            <a:off x="2941617" y="4976718"/>
            <a:ext cx="539121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de-DE" sz="3600" b="1" smtClean="0"/>
              <a:t>„Erfolg hat, wer andere </a:t>
            </a:r>
          </a:p>
          <a:p>
            <a:pPr algn="ctr" eaLnBrk="1" hangingPunct="1"/>
            <a:r>
              <a:rPr lang="de-DE" sz="3600" b="1" smtClean="0"/>
              <a:t>erfolgreich macht“</a:t>
            </a:r>
            <a:endParaRPr lang="de-DE" sz="3600" b="1" dirty="0"/>
          </a:p>
        </p:txBody>
      </p:sp>
      <p:sp>
        <p:nvSpPr>
          <p:cNvPr id="16389" name="Textfeld 6"/>
          <p:cNvSpPr txBox="1">
            <a:spLocks noChangeArrowheads="1"/>
          </p:cNvSpPr>
          <p:nvPr/>
        </p:nvSpPr>
        <p:spPr bwMode="auto">
          <a:xfrm>
            <a:off x="428625" y="357188"/>
            <a:ext cx="3726213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DE" sz="1200" i="1" dirty="0" err="1"/>
              <a:t>Ehningen</a:t>
            </a:r>
            <a:r>
              <a:rPr lang="de-DE" sz="1200" i="1"/>
              <a:t>, </a:t>
            </a:r>
            <a:r>
              <a:rPr lang="de-DE" sz="1200" i="1" smtClean="0"/>
              <a:t>28</a:t>
            </a:r>
            <a:r>
              <a:rPr lang="de-DE" sz="1200" i="1" smtClean="0"/>
              <a:t>.01.2014</a:t>
            </a:r>
            <a:endParaRPr lang="de-DE" sz="1200" i="1" dirty="0"/>
          </a:p>
          <a:p>
            <a:pPr eaLnBrk="1" hangingPunct="1"/>
            <a:endParaRPr lang="de-DE" i="1" dirty="0"/>
          </a:p>
          <a:p>
            <a:pPr eaLnBrk="1" hangingPunct="1"/>
            <a:endParaRPr lang="de-DE" i="1" dirty="0"/>
          </a:p>
          <a:p>
            <a:pPr eaLnBrk="1" hangingPunct="1"/>
            <a:endParaRPr lang="de-DE" i="1" dirty="0"/>
          </a:p>
          <a:p>
            <a:pPr eaLnBrk="1" hangingPunct="1"/>
            <a:r>
              <a:rPr lang="de-DE" i="1"/>
              <a:t>Wir </a:t>
            </a:r>
            <a:r>
              <a:rPr lang="de-DE" i="1" smtClean="0"/>
              <a:t>begrüßen Sie </a:t>
            </a:r>
            <a:r>
              <a:rPr lang="de-DE" i="1" dirty="0"/>
              <a:t>herzlich</a:t>
            </a:r>
          </a:p>
          <a:p>
            <a:pPr eaLnBrk="1" hangingPunct="1"/>
            <a:r>
              <a:rPr lang="de-DE" i="1" dirty="0"/>
              <a:t>zu unserer heutigen </a:t>
            </a:r>
          </a:p>
          <a:p>
            <a:pPr eaLnBrk="1" hangingPunct="1"/>
            <a:r>
              <a:rPr lang="de-DE" i="1" smtClean="0"/>
              <a:t>Versammlung</a:t>
            </a:r>
            <a:endParaRPr lang="de-DE" i="1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213" y="426412"/>
            <a:ext cx="3158158" cy="3431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57625"/>
            <a:ext cx="199982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77597"/>
            <a:ext cx="9144000" cy="392361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8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Tagesordnung</a:t>
            </a: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Jahresbericht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Berichte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Abteilungen und der Vereinsjugend</a:t>
            </a:r>
          </a:p>
          <a:p>
            <a:pPr lvl="4">
              <a:buFontTx/>
              <a:buAutoNum type="arabicPeriod"/>
            </a:pPr>
            <a:r>
              <a:rPr lang="de-DE" sz="2800" b="1" smtClean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 Finanzbericht</a:t>
            </a:r>
            <a:endParaRPr lang="de-DE" sz="2800" b="1" dirty="0">
              <a:solidFill>
                <a:srgbClr val="0000FF"/>
              </a:solidFill>
              <a:effectLst>
                <a:glow rad="127000">
                  <a:srgbClr val="FFFF00"/>
                </a:glow>
              </a:effectLst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Kassenprüfer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Präsidiumsausschusses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Vorstandes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Wahlen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Anträge –</a:t>
            </a:r>
          </a:p>
          <a:p>
            <a:pPr lvl="4">
              <a:buFontTx/>
              <a:buAutoNum type="arabicPeriod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Sonstiges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7891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519334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smtClean="0">
                <a:ea typeface="ＭＳ Ｐゴシック" pitchFamily="34" charset="-128"/>
              </a:rPr>
              <a:t>Finanzbericht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905803"/>
              </p:ext>
            </p:extLst>
          </p:nvPr>
        </p:nvGraphicFramePr>
        <p:xfrm>
          <a:off x="323528" y="1340772"/>
          <a:ext cx="8496944" cy="5184576"/>
        </p:xfrm>
        <a:graphic>
          <a:graphicData uri="http://schemas.openxmlformats.org/drawingml/2006/table">
            <a:tbl>
              <a:tblPr/>
              <a:tblGrid>
                <a:gridCol w="3563234"/>
                <a:gridCol w="292368"/>
                <a:gridCol w="1498386"/>
                <a:gridCol w="292368"/>
                <a:gridCol w="1425294"/>
                <a:gridCol w="1425294"/>
              </a:tblGrid>
              <a:tr h="370455">
                <a:tc gridSpan="5">
                  <a:txBody>
                    <a:bodyPr/>
                    <a:lstStyle/>
                    <a:p>
                      <a:pPr algn="l" fontAlgn="b"/>
                      <a:r>
                        <a:rPr lang="de-DE" sz="1600" b="1" i="0" u="none" strike="noStrike" smtClean="0">
                          <a:effectLst/>
                          <a:latin typeface="Arial"/>
                        </a:rPr>
                        <a:t>z.B. Entwicklung </a:t>
                      </a:r>
                      <a:r>
                        <a:rPr lang="de-DE" sz="1600" b="1" i="0" u="none" strike="noStrike">
                          <a:effectLst/>
                          <a:latin typeface="Arial"/>
                        </a:rPr>
                        <a:t>Mitgliedsbeiträge Hauptverein 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de-DE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06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1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833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1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368"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1" i="0" u="none" strike="noStrike" smtClean="0">
                          <a:effectLst/>
                          <a:latin typeface="Arial"/>
                        </a:rPr>
                        <a:t> Einnahmen</a:t>
                      </a:r>
                      <a:endParaRPr lang="de-DE" sz="12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effectLst/>
                          <a:latin typeface="Arial"/>
                        </a:rPr>
                        <a:t>2012 in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1" i="1" u="none" strike="noStrike">
                          <a:effectLst/>
                          <a:latin typeface="Arial"/>
                        </a:rPr>
                        <a:t>Vorjahr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1" i="1" u="none" strike="noStrike">
                          <a:effectLst/>
                          <a:latin typeface="Arial"/>
                        </a:rPr>
                        <a:t>Veränderung</a:t>
                      </a:r>
                      <a:br>
                        <a:rPr lang="de-DE" sz="1200" b="1" i="1" u="none" strike="noStrike">
                          <a:effectLst/>
                          <a:latin typeface="Arial"/>
                        </a:rPr>
                      </a:br>
                      <a:r>
                        <a:rPr lang="de-DE" sz="1200" b="1" i="1" u="none" strike="noStrike">
                          <a:effectLst/>
                          <a:latin typeface="Arial"/>
                        </a:rPr>
                        <a:t>zum Vorjahr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246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1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246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1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246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1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246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1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246">
                <a:tc>
                  <a:txBody>
                    <a:bodyPr/>
                    <a:lstStyle/>
                    <a:p>
                      <a:pPr algn="l" fontAlgn="b"/>
                      <a:endParaRPr lang="de-DE" sz="12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1" i="1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246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1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246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1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246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i="1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246">
                <a:tc>
                  <a:txBody>
                    <a:bodyPr/>
                    <a:lstStyle/>
                    <a:p>
                      <a:pPr algn="l" fontAlgn="b"/>
                      <a:endParaRPr lang="de-DE" sz="12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1" i="1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el 1"/>
          <p:cNvSpPr>
            <a:spLocks noGrp="1"/>
          </p:cNvSpPr>
          <p:nvPr>
            <p:ph type="title"/>
          </p:nvPr>
        </p:nvSpPr>
        <p:spPr>
          <a:xfrm>
            <a:off x="323529" y="197768"/>
            <a:ext cx="5516884" cy="1143000"/>
          </a:xfrm>
        </p:spPr>
        <p:txBody>
          <a:bodyPr/>
          <a:lstStyle/>
          <a:p>
            <a:pPr algn="l"/>
            <a:r>
              <a:rPr lang="de-DE" dirty="0" smtClean="0">
                <a:ea typeface="ＭＳ Ｐゴシック" pitchFamily="34" charset="-128"/>
              </a:rPr>
              <a:t>Einnahmen / </a:t>
            </a:r>
            <a:r>
              <a:rPr lang="de-DE" smtClean="0">
                <a:ea typeface="ＭＳ Ｐゴシック" pitchFamily="34" charset="-128"/>
              </a:rPr>
              <a:t>Ausgaben </a:t>
            </a:r>
            <a:endParaRPr lang="de-DE" dirty="0" smtClean="0">
              <a:ea typeface="ＭＳ Ｐゴシック" pitchFamily="34" charset="-128"/>
            </a:endParaRP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3482909"/>
              </p:ext>
            </p:extLst>
          </p:nvPr>
        </p:nvGraphicFramePr>
        <p:xfrm>
          <a:off x="107504" y="2139280"/>
          <a:ext cx="4032448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045970"/>
              </p:ext>
            </p:extLst>
          </p:nvPr>
        </p:nvGraphicFramePr>
        <p:xfrm>
          <a:off x="4211960" y="2139280"/>
          <a:ext cx="4824536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73188"/>
            <a:ext cx="9144000" cy="392802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8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Tagesordnung</a:t>
            </a: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Jahresbericht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Berichte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Abteilungen und der Vereinsjugend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Finanzbericht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400" b="1" smtClean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 </a:t>
            </a:r>
            <a:r>
              <a:rPr lang="de-DE" sz="2400" b="1" dirty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Kassenprüfer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Präsidiumsausschusses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Vorstandes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Wahlen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Anträge –</a:t>
            </a:r>
          </a:p>
          <a:p>
            <a:pPr lvl="4">
              <a:buFontTx/>
              <a:buAutoNum type="arabicPeriod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Sonstiges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1203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73188"/>
            <a:ext cx="9144000" cy="3928020"/>
          </a:xfrm>
          <a:prstGeom prst="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8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Tagesordnung</a:t>
            </a: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Jahresbericht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Berichte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Abteilungen und der Vereinsjugend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Finanzbericht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 </a:t>
            </a:r>
            <a:r>
              <a:rPr lang="de-DE" sz="2000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Kassenprüfer</a:t>
            </a:r>
          </a:p>
          <a:p>
            <a:pPr lvl="4">
              <a:buFontTx/>
              <a:buAutoNum type="arabicPeriod"/>
            </a:pPr>
            <a:r>
              <a:rPr lang="de-DE" sz="2400" b="1" smtClean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400" b="1" dirty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Präsidiumsausschusses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Vorstandes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Wahlen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Anträge </a:t>
            </a:r>
            <a:endParaRPr lang="de-DE" sz="200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Sonstiges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1203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9871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2900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81712"/>
            <a:ext cx="9144000" cy="39194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de-DE" sz="2000" b="1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3200" b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Präsidiumsausschuss </a:t>
            </a:r>
          </a:p>
          <a:p>
            <a:pPr algn="ctr"/>
            <a:r>
              <a:rPr lang="de-DE" sz="3200" b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bestehend aus</a:t>
            </a:r>
            <a:endParaRPr lang="de-DE" sz="32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1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5"/>
            <a:endParaRPr lang="de-DE" sz="12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4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1. xxxxx</a:t>
            </a:r>
          </a:p>
          <a:p>
            <a:pPr algn="ctr"/>
            <a:r>
              <a:rPr lang="de-DE" sz="24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2. yyyyy</a:t>
            </a:r>
          </a:p>
          <a:p>
            <a:pPr algn="ctr"/>
            <a:r>
              <a:rPr lang="de-DE" sz="24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3. zzzzz</a:t>
            </a:r>
          </a:p>
          <a:p>
            <a:pPr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3251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63504"/>
            <a:ext cx="9144000" cy="3937704"/>
          </a:xfrm>
          <a:prstGeom prst="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8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Tagesordnung</a:t>
            </a: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Jahresbericht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Berichte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Abteilungen und der Vereinsjugend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Finanzbericht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 </a:t>
            </a:r>
            <a:r>
              <a:rPr lang="de-DE" sz="2000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Kassenprüfer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Präsidiumsausschusses</a:t>
            </a:r>
          </a:p>
          <a:p>
            <a:pPr lvl="4">
              <a:buFontTx/>
              <a:buAutoNum type="arabicPeriod"/>
            </a:pPr>
            <a:r>
              <a:rPr lang="de-DE" sz="2400" b="1" smtClean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400" b="1" dirty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Vorstandes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Wahlen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Anträge 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Sonstiges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1203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92475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71360"/>
            <a:ext cx="9144000" cy="39298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32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Vorstand </a:t>
            </a:r>
            <a:endParaRPr lang="de-DE" sz="3200" b="1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3200" b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bestehend </a:t>
            </a:r>
            <a:r>
              <a:rPr lang="de-DE" sz="32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aus</a:t>
            </a:r>
          </a:p>
          <a:p>
            <a:pPr algn="ctr"/>
            <a:r>
              <a:rPr lang="de-DE" sz="2400" b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1. xxxxx</a:t>
            </a:r>
          </a:p>
          <a:p>
            <a:pPr algn="ctr"/>
            <a:r>
              <a:rPr lang="de-DE" sz="2400" b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2. yyyyy</a:t>
            </a:r>
          </a:p>
          <a:p>
            <a:pPr algn="ctr"/>
            <a:r>
              <a:rPr lang="de-DE" sz="2400" b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3. zzzzz</a:t>
            </a:r>
          </a:p>
          <a:p>
            <a:pPr algn="ctr"/>
            <a:endParaRPr lang="de-DE" sz="24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5299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</a:t>
            </a:r>
            <a:r>
              <a:rPr lang="de-DE" sz="1400" smtClean="0">
                <a:solidFill>
                  <a:srgbClr val="000099"/>
                </a:solidFill>
              </a:rPr>
              <a:t>.</a:t>
            </a:r>
            <a:endParaRPr lang="de-DE" sz="1400">
              <a:solidFill>
                <a:srgbClr val="000099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63504"/>
            <a:ext cx="9144000" cy="3937704"/>
          </a:xfrm>
          <a:prstGeom prst="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8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Tagesordnung</a:t>
            </a: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Jahresbericht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Berichte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Abteilungen und der Vereinsjugend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Finanzbericht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 </a:t>
            </a:r>
            <a:r>
              <a:rPr lang="de-DE" sz="2000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Kassenprüfer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Präsidiumsausschusses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Vorstandes</a:t>
            </a:r>
          </a:p>
          <a:p>
            <a:pPr lvl="4">
              <a:buFontTx/>
              <a:buAutoNum type="arabicPeriod"/>
            </a:pPr>
            <a:r>
              <a:rPr lang="de-DE" sz="2400" b="1" smtClean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 Wahlen</a:t>
            </a:r>
            <a:endParaRPr lang="de-DE" sz="2400" b="1" dirty="0">
              <a:solidFill>
                <a:srgbClr val="0000FF"/>
              </a:solidFill>
              <a:effectLst>
                <a:glow rad="127000">
                  <a:srgbClr val="FFFF00"/>
                </a:glow>
              </a:effectLst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Anträge 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Sonstiges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1203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9945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70961"/>
            <a:ext cx="9144000" cy="393024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4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Wahlen für 2 Jahre</a:t>
            </a:r>
          </a:p>
          <a:p>
            <a:pPr algn="ctr"/>
            <a:endParaRPr lang="de-DE" sz="2000" b="1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 b="1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 b="1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4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Präsident</a:t>
            </a:r>
            <a:r>
              <a:rPr lang="de-DE" sz="24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 </a:t>
            </a:r>
          </a:p>
          <a:p>
            <a:pPr algn="ctr"/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Eberhard 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Gloger, kandidiert wieder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9395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2900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73188"/>
            <a:ext cx="9144000" cy="392802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8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Tagesordnung</a:t>
            </a: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400" b="1" smtClean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 Jahresbericht </a:t>
            </a:r>
            <a:r>
              <a:rPr lang="de-DE" sz="2400" b="1" dirty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Berichte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Abteilungen und der Vereinsjugend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Finanzbericht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Kassenprüfer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Präsidiumsausschusses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Vorstandes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Wahlen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Anträge –</a:t>
            </a:r>
          </a:p>
          <a:p>
            <a:pPr lvl="4">
              <a:buFontTx/>
              <a:buAutoNum type="arabicPeriod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Sonstiges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8435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70961"/>
            <a:ext cx="9144000" cy="393024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de-DE" sz="2400" b="1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400" b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Wahlen </a:t>
            </a:r>
            <a:r>
              <a:rPr lang="de-DE" sz="24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für </a:t>
            </a:r>
            <a:r>
              <a:rPr lang="de-DE" sz="24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 </a:t>
            </a:r>
            <a:r>
              <a:rPr lang="de-DE" sz="2400" b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Jahre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Schatzmeister</a:t>
            </a:r>
            <a:r>
              <a:rPr lang="de-DE" sz="24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 </a:t>
            </a:r>
          </a:p>
          <a:p>
            <a:pPr algn="ctr"/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Max Mustermann, 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kandidiert wieder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1443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70961"/>
            <a:ext cx="9144000" cy="39302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de-DE" sz="2400" b="1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400" b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Wahlen </a:t>
            </a:r>
            <a:r>
              <a:rPr lang="de-DE" sz="24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für </a:t>
            </a:r>
            <a:r>
              <a:rPr lang="de-DE" sz="24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 </a:t>
            </a:r>
            <a:r>
              <a:rPr lang="de-DE" sz="2400" b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Jahre</a:t>
            </a:r>
            <a:endParaRPr lang="de-DE" sz="24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Beisitzer 1</a:t>
            </a:r>
            <a:r>
              <a:rPr lang="de-DE" sz="24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 </a:t>
            </a:r>
          </a:p>
          <a:p>
            <a:pPr algn="ctr"/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Max Mustermann, kandidiert wieder</a:t>
            </a: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Beisitzer </a:t>
            </a:r>
            <a:r>
              <a:rPr lang="de-DE" sz="24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3:</a:t>
            </a:r>
          </a:p>
          <a:p>
            <a:pPr algn="ctr"/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Max Mustermann</a:t>
            </a: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, </a:t>
            </a: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kandidiert wieder</a:t>
            </a: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4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Beisitzer 5</a:t>
            </a:r>
            <a:r>
              <a:rPr lang="de-DE" sz="24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: </a:t>
            </a:r>
          </a:p>
          <a:p>
            <a:pPr algn="ctr"/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Max Mustermann, 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kandidiert wieder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3491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70961"/>
            <a:ext cx="9144000" cy="393024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4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Wahlen für 1 Jahr</a:t>
            </a:r>
          </a:p>
          <a:p>
            <a:pPr algn="ctr"/>
            <a:endParaRPr lang="de-DE" sz="200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4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Kassenprüfer: </a:t>
            </a:r>
            <a:endParaRPr lang="de-DE" sz="240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400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Max </a:t>
            </a: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und Maxime Mustermann, </a:t>
            </a: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kandidieren wieder</a:t>
            </a:r>
          </a:p>
          <a:p>
            <a:pPr algn="ctr"/>
            <a:endParaRPr lang="de-DE" sz="200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5539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63504"/>
            <a:ext cx="9144000" cy="3937704"/>
          </a:xfrm>
          <a:prstGeom prst="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de-DE" sz="2800" b="1" smtClean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800" b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Tagesordnung</a:t>
            </a:r>
            <a:endParaRPr lang="de-DE" sz="28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Jahresbericht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Berichte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Abteilungen und der Vereinsjugend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Finanzbericht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 </a:t>
            </a:r>
            <a:r>
              <a:rPr lang="de-DE" sz="2000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Kassenprüfer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Präsidiumsausschusses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Vorstandes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Wahlen</a:t>
            </a:r>
            <a:endParaRPr lang="de-DE" sz="2000" dirty="0"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400" b="1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400" b="1" smtClean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Anträge </a:t>
            </a:r>
            <a:endParaRPr lang="de-DE" sz="2400" b="1">
              <a:solidFill>
                <a:srgbClr val="0000FF"/>
              </a:solidFill>
              <a:effectLst>
                <a:glow rad="127000">
                  <a:srgbClr val="FFFF00"/>
                </a:glow>
              </a:effectLst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Sonstiges</a:t>
            </a:r>
          </a:p>
          <a:p>
            <a:pPr lvl="5"/>
            <a:endParaRPr lang="de-DE" sz="2400" b="1" dirty="0">
              <a:solidFill>
                <a:srgbClr val="0000FF"/>
              </a:solidFill>
              <a:effectLst>
                <a:glow rad="127000">
                  <a:srgbClr val="FFFF00"/>
                </a:glow>
              </a:effectLst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1203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5924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68668"/>
            <a:ext cx="9144000" cy="39325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32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Antrag auf Satzungsänderung</a:t>
            </a:r>
            <a:endParaRPr lang="de-DE" sz="32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3">
              <a:buFontTx/>
              <a:buAutoNum type="arabicPeriod"/>
            </a:pPr>
            <a:r>
              <a:rPr lang="de-DE" sz="3200" b="1" smtClean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 xxxxxxxxxxxxxxxxxxxxxxxxx</a:t>
            </a:r>
          </a:p>
          <a:p>
            <a:pPr lvl="3">
              <a:buFontTx/>
              <a:buAutoNum type="arabicPeriod"/>
            </a:pPr>
            <a:r>
              <a:rPr lang="de-DE" sz="3200" b="1" smtClean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 yyyyyyyyyyyyyyyyyyyyyyyy</a:t>
            </a:r>
          </a:p>
          <a:p>
            <a:pPr lvl="3">
              <a:buFontTx/>
              <a:buAutoNum type="arabicPeriod"/>
            </a:pPr>
            <a:r>
              <a:rPr lang="de-DE" sz="3200" b="1" smtClean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 zzzzzzzzzzzzzzzzzzzzzzzzzzzz</a:t>
            </a:r>
            <a:endParaRPr lang="de-DE" sz="3200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7587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13847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63504"/>
            <a:ext cx="9144000" cy="3937704"/>
          </a:xfrm>
          <a:prstGeom prst="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8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Tagesordnung</a:t>
            </a: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Jahresbericht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Berichte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Abteilungen und der Vereinsjugend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Finanzbericht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 </a:t>
            </a:r>
            <a:r>
              <a:rPr lang="de-DE" sz="2000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Kassenprüfer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Präsidiumsausschusses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Vorstandes</a:t>
            </a:r>
          </a:p>
          <a:p>
            <a:pPr lvl="4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Wahlen</a:t>
            </a:r>
            <a:endParaRPr lang="de-DE" sz="2000" dirty="0"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4">
              <a:buFontTx/>
              <a:buAutoNum type="arabicPeriod"/>
            </a:pPr>
            <a:r>
              <a:rPr lang="de-DE" sz="200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Anträge –</a:t>
            </a:r>
          </a:p>
          <a:p>
            <a:pPr lvl="4">
              <a:buFontTx/>
              <a:buAutoNum type="arabicPeriod"/>
            </a:pPr>
            <a:r>
              <a:rPr lang="de-DE" sz="2400" b="1" smtClean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 Sonstiges</a:t>
            </a:r>
            <a:endParaRPr lang="de-DE" sz="2400" b="1" dirty="0">
              <a:solidFill>
                <a:srgbClr val="0000FF"/>
              </a:solidFill>
              <a:effectLst>
                <a:glow rad="127000">
                  <a:srgbClr val="FFFF00"/>
                </a:glow>
              </a:effectLst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1203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 smtClean="0">
                <a:solidFill>
                  <a:srgbClr val="000099"/>
                </a:solidFill>
              </a:rPr>
              <a:t>TURN- </a:t>
            </a:r>
            <a:r>
              <a:rPr lang="de-DE" sz="1400">
                <a:solidFill>
                  <a:srgbClr val="000099"/>
                </a:solidFill>
              </a:rPr>
              <a:t>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64120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cxnSp>
        <p:nvCxnSpPr>
          <p:cNvPr id="11" name="Gerade Verbindung 10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4"/>
          <p:cNvSpPr txBox="1">
            <a:spLocks noChangeArrowheads="1"/>
          </p:cNvSpPr>
          <p:nvPr/>
        </p:nvSpPr>
        <p:spPr bwMode="auto">
          <a:xfrm>
            <a:off x="8880" y="1268760"/>
            <a:ext cx="913512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de-DE" sz="3600" b="1"/>
          </a:p>
          <a:p>
            <a:pPr algn="ctr" eaLnBrk="1" hangingPunct="1"/>
            <a:r>
              <a:rPr lang="de-DE" sz="6600" b="1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Vielen Dank </a:t>
            </a:r>
          </a:p>
          <a:p>
            <a:pPr algn="ctr" eaLnBrk="1" hangingPunct="1"/>
            <a:r>
              <a:rPr lang="de-DE" sz="6600" b="1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für Ihre </a:t>
            </a:r>
          </a:p>
          <a:p>
            <a:pPr algn="ctr" eaLnBrk="1" hangingPunct="1"/>
            <a:r>
              <a:rPr lang="de-DE" sz="6600" b="1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Aufmerksamkeit</a:t>
            </a:r>
          </a:p>
          <a:p>
            <a:pPr algn="ctr" eaLnBrk="1" hangingPunct="1"/>
            <a:endParaRPr lang="de-DE" sz="4800" b="1" dirty="0"/>
          </a:p>
        </p:txBody>
      </p:sp>
    </p:spTree>
    <p:extLst>
      <p:ext uri="{BB962C8B-B14F-4D97-AF65-F5344CB8AC3E}">
        <p14:creationId xmlns:p14="http://schemas.microsoft.com/office/powerpoint/2010/main" val="118164840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cxnSp>
        <p:nvCxnSpPr>
          <p:cNvPr id="11" name="Gerade Verbindung 10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4"/>
          <p:cNvSpPr txBox="1">
            <a:spLocks noChangeArrowheads="1"/>
          </p:cNvSpPr>
          <p:nvPr/>
        </p:nvSpPr>
        <p:spPr bwMode="auto">
          <a:xfrm>
            <a:off x="8880" y="2060848"/>
            <a:ext cx="913512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de-DE" sz="3600" b="1"/>
          </a:p>
          <a:p>
            <a:pPr algn="ctr" eaLnBrk="1" hangingPunct="1"/>
            <a:r>
              <a:rPr lang="de-DE" sz="6600" b="1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Backup</a:t>
            </a:r>
          </a:p>
          <a:p>
            <a:pPr algn="ctr" eaLnBrk="1" hangingPunct="1"/>
            <a:endParaRPr lang="de-DE" sz="4800" b="1" dirty="0"/>
          </a:p>
        </p:txBody>
      </p:sp>
    </p:spTree>
    <p:extLst>
      <p:ext uri="{BB962C8B-B14F-4D97-AF65-F5344CB8AC3E}">
        <p14:creationId xmlns:p14="http://schemas.microsoft.com/office/powerpoint/2010/main" val="31891798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63504"/>
            <a:ext cx="9144000" cy="3937704"/>
          </a:xfrm>
          <a:prstGeom prst="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1203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5518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72502"/>
            <a:ext cx="9144000" cy="392870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endParaRPr lang="de-DE" sz="2800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4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Jahresbericht des Präsidiums</a:t>
            </a:r>
          </a:p>
          <a:p>
            <a:endParaRPr lang="de-DE" sz="20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Pfingstfest erfolgreich 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durchgeführt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Start des </a:t>
            </a: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Organisationsteams 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Vereinsheim 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neu verpachtet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Homepage im neuen Glanz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Neues 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Konzept für die Vereinsjugend gestartet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Aufgabenverteilung im Ausschuss neu geregelt</a:t>
            </a:r>
          </a:p>
          <a:p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0483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-6032" y="1381712"/>
            <a:ext cx="9144000" cy="39194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4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Jahresbericht des Präsidiums</a:t>
            </a:r>
          </a:p>
          <a:p>
            <a:pPr lvl="5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Sportliche Erfolge 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Zusammenarbeit </a:t>
            </a: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mit Anderen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Finanzstatus</a:t>
            </a: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Mitgliederentwicklung</a:t>
            </a:r>
          </a:p>
          <a:p>
            <a:r>
              <a:rPr lang="de-DE" dirty="0" smtClean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 </a:t>
            </a:r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2531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84609"/>
            <a:ext cx="9144000" cy="40005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de-DE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>
              <a:buFontTx/>
              <a:buAutoNum type="arabicPeriod"/>
              <a:defRPr/>
            </a:pPr>
            <a:endParaRPr lang="de-DE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graphicFrame>
        <p:nvGraphicFramePr>
          <p:cNvPr id="1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2454799"/>
              </p:ext>
            </p:extLst>
          </p:nvPr>
        </p:nvGraphicFramePr>
        <p:xfrm>
          <a:off x="-4762" y="1384609"/>
          <a:ext cx="9148762" cy="5473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97768"/>
            <a:ext cx="5383213" cy="114300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81712"/>
            <a:ext cx="9144000" cy="39194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4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Jahresbericht des Präsidiums</a:t>
            </a:r>
            <a:endParaRPr lang="de-DE" sz="24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400" i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Was wollen wir in </a:t>
            </a:r>
            <a:r>
              <a:rPr lang="de-DE" sz="2400" i="1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2013 </a:t>
            </a:r>
            <a:r>
              <a:rPr lang="de-DE" sz="2400" i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erreichen</a:t>
            </a:r>
            <a:endParaRPr lang="de-DE" sz="24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100 Jahre TSV Planung fertigstellen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Durchführung eines </a:t>
            </a:r>
            <a:r>
              <a:rPr lang="de-DE" sz="2000" dirty="0" err="1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Ehrungsbrunches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im September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Ämter besetzten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Weitere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Zukunft der Vereinsnachrichten diskutieren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Konzept für die Vereinsjugend 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weitertreiben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Ausrichtung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Vereins für die nächsten 10 Jahre festlegen</a:t>
            </a:r>
          </a:p>
          <a:p>
            <a:pPr algn="ctr"/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2771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84609"/>
            <a:ext cx="9144000" cy="39165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200150" lvl="2" indent="-285750">
              <a:buFont typeface="Arial" pitchFamily="34" charset="0"/>
              <a:buChar char="•"/>
            </a:pPr>
            <a:r>
              <a:rPr lang="de-DE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Logo „ TSV – 100 Jahre in Bewegung</a:t>
            </a:r>
            <a:r>
              <a:rPr lang="de-DE" altLang="de-DE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“</a:t>
            </a:r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de-DE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5 zentrale Veranstaltungen plus Pfingstfest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de-DE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6. Januar Jahresauftaktwanderung für alle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de-DE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4. April Ehrungsabend </a:t>
            </a:r>
            <a:r>
              <a:rPr lang="de-DE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mit </a:t>
            </a:r>
            <a:r>
              <a:rPr lang="de-DE" smtClean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Rahmenprogramm</a:t>
            </a:r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de-DE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3. Mai Festabend </a:t>
            </a:r>
            <a:r>
              <a:rPr lang="de-DE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mit </a:t>
            </a:r>
            <a:r>
              <a:rPr lang="de-DE" smtClean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Moderator</a:t>
            </a:r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de-DE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7. Juni Pfingstsamstag Wettkampf der Abteilungen im Festzelt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de-DE" smtClean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Oktober  die SWR 3 dance night</a:t>
            </a:r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de-DE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31. Dezember </a:t>
            </a:r>
            <a:r>
              <a:rPr lang="de-DE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Jahresausklang </a:t>
            </a:r>
            <a:endParaRPr lang="de-DE" smtClean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de-DE" smtClean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Alle </a:t>
            </a:r>
            <a:r>
              <a:rPr lang="de-DE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Abteilungsveranstaltungen unter dem Motto 100 Jahre TSV mit Logo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de-DE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Festschrift </a:t>
            </a:r>
            <a:r>
              <a:rPr lang="de-DE" smtClean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zu </a:t>
            </a:r>
            <a:r>
              <a:rPr lang="de-DE" dirty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Beginn des Jahres mit allen Terminen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de-DE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Imagefilm </a:t>
            </a:r>
            <a:endParaRPr lang="de-DE" smtClean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de-DE" smtClean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TSV Lied </a:t>
            </a:r>
            <a:endParaRPr lang="de-DE" dirty="0" smtClean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de-DE" dirty="0" smtClean="0">
                <a:solidFill>
                  <a:srgbClr val="000000"/>
                </a:solidFill>
                <a:ea typeface="ＭＳ Ｐゴシック" pitchFamily="34" charset="-128"/>
                <a:cs typeface="Arial" pitchFamily="34" charset="0"/>
              </a:rPr>
              <a:t>Chronik des Vereins</a:t>
            </a:r>
            <a:endParaRPr lang="de-DE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8435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95217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2900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84609"/>
            <a:ext cx="9144000" cy="39165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4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Jahresbericht des Präsidenten</a:t>
            </a:r>
          </a:p>
          <a:p>
            <a:pPr algn="ctr"/>
            <a:endParaRPr lang="de-DE" sz="200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/>
            <a:r>
              <a:rPr lang="de-DE" sz="28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DANKE</a:t>
            </a:r>
          </a:p>
          <a:p>
            <a:pPr lvl="3"/>
            <a:endParaRPr lang="de-DE" sz="2000" b="1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Vorstand und Präsidiumsausschuss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Förderverein des TSV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Gemeinderat und Gemeindeverwaltung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Mitarbeitern in </a:t>
            </a: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Geschäftsstelle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Allen Helfern und Sponsoren</a:t>
            </a:r>
          </a:p>
          <a:p>
            <a:pPr algn="ctr"/>
            <a:endParaRPr lang="de-DE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  <a:p>
            <a:pPr algn="ctr"/>
            <a:endParaRPr lang="de-DE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5843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3951311" y="3429000"/>
            <a:ext cx="6856412" cy="1588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0" y="1377597"/>
            <a:ext cx="9144000" cy="3923611"/>
          </a:xfrm>
          <a:prstGeom prst="rect">
            <a:avLst/>
          </a:prstGeom>
          <a:ln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de-DE" sz="2800" b="1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Tagesordnung</a:t>
            </a:r>
          </a:p>
          <a:p>
            <a:pPr algn="ctr"/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3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Jahresbericht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</a:t>
            </a:r>
          </a:p>
          <a:p>
            <a:pPr lvl="3">
              <a:buFontTx/>
              <a:buAutoNum type="arabicPeriod"/>
            </a:pPr>
            <a:r>
              <a:rPr lang="de-DE" sz="2400" b="1" smtClean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Berichte </a:t>
            </a:r>
            <a:r>
              <a:rPr lang="de-DE" sz="2400" b="1" dirty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Abteilungen und </a:t>
            </a:r>
            <a:r>
              <a:rPr lang="de-DE" sz="2400" b="1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</a:t>
            </a:r>
            <a:r>
              <a:rPr lang="de-DE" sz="2400" b="1" smtClean="0">
                <a:solidFill>
                  <a:srgbClr val="0000FF"/>
                </a:solidFill>
                <a:effectLst>
                  <a:glow rad="127000">
                    <a:srgbClr val="FFFF00"/>
                  </a:glow>
                </a:effectLst>
                <a:latin typeface="Arial" pitchFamily="34" charset="0"/>
                <a:ea typeface="ＭＳ Ｐゴシック" pitchFamily="34" charset="-128"/>
                <a:cs typeface="Arial" pitchFamily="34" charset="0"/>
              </a:rPr>
              <a:t> Vereinsjugend</a:t>
            </a:r>
            <a:endParaRPr lang="de-DE" sz="2400" b="1" dirty="0">
              <a:solidFill>
                <a:srgbClr val="0000FF"/>
              </a:solidFill>
              <a:effectLst>
                <a:glow rad="127000">
                  <a:srgbClr val="FFFF00"/>
                </a:glow>
              </a:effectLst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3">
              <a:buFontTx/>
              <a:buAutoNum type="arabicPeriod"/>
            </a:pPr>
            <a:r>
              <a:rPr lang="de-DE" sz="200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  <a:cs typeface="Arial" pitchFamily="34" charset="0"/>
              </a:rPr>
              <a:t> Finanzbericht</a:t>
            </a:r>
            <a:endParaRPr lang="de-DE" sz="2000" dirty="0"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3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Bericht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der Kassenprüfer</a:t>
            </a:r>
          </a:p>
          <a:p>
            <a:pPr lvl="3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Präsidiumsausschusses</a:t>
            </a:r>
          </a:p>
          <a:p>
            <a:pPr lvl="3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Entlastung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des Vorstandes</a:t>
            </a:r>
          </a:p>
          <a:p>
            <a:pPr lvl="3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Wahlen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lvl="3">
              <a:buFontTx/>
              <a:buAutoNum type="arabicPeriod"/>
            </a:pP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Anträge – </a:t>
            </a:r>
          </a:p>
          <a:p>
            <a:pPr lvl="3">
              <a:buFontTx/>
              <a:buAutoNum type="arabicPeriod"/>
            </a:pPr>
            <a:r>
              <a:rPr lang="de-DE" sz="20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de-DE" sz="200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Sonstiges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algn="ctr">
              <a:buFontTx/>
              <a:buAutoNum type="arabicPeriod"/>
            </a:pPr>
            <a:endParaRPr lang="de-DE" b="1" dirty="0">
              <a:solidFill>
                <a:srgbClr val="000000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7891" name="Textfeld 3"/>
          <p:cNvSpPr txBox="1">
            <a:spLocks noChangeArrowheads="1"/>
          </p:cNvSpPr>
          <p:nvPr/>
        </p:nvSpPr>
        <p:spPr bwMode="auto">
          <a:xfrm>
            <a:off x="5840413" y="100013"/>
            <a:ext cx="1470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TURN- UND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SPORTVEREIN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EHNINGEN</a:t>
            </a:r>
          </a:p>
          <a:p>
            <a:pPr algn="r" eaLnBrk="1" hangingPunct="1"/>
            <a:r>
              <a:rPr lang="de-DE" sz="1400">
                <a:solidFill>
                  <a:srgbClr val="000099"/>
                </a:solidFill>
              </a:rPr>
              <a:t>1914 e.V.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376"/>
            <a:ext cx="100315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1710</Words>
  <Application>Microsoft Office PowerPoint</Application>
  <PresentationFormat>Bildschirmpräsentation (4:3)</PresentationFormat>
  <Paragraphs>581</Paragraphs>
  <Slides>28</Slides>
  <Notes>28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29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Finanzbericht</vt:lpstr>
      <vt:lpstr>Einnahmen / Ausgaben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Markus</dc:creator>
  <cp:lastModifiedBy>Huttenlocher, Martin (059)</cp:lastModifiedBy>
  <cp:revision>183</cp:revision>
  <cp:lastPrinted>2013-03-22T07:40:26Z</cp:lastPrinted>
  <dcterms:created xsi:type="dcterms:W3CDTF">2009-02-19T17:52:41Z</dcterms:created>
  <dcterms:modified xsi:type="dcterms:W3CDTF">2014-01-28T11:01:55Z</dcterms:modified>
</cp:coreProperties>
</file>